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322" r:id="rId4"/>
    <p:sldId id="257" r:id="rId5"/>
    <p:sldId id="265" r:id="rId6"/>
    <p:sldId id="268" r:id="rId7"/>
    <p:sldId id="301" r:id="rId8"/>
    <p:sldId id="302" r:id="rId9"/>
    <p:sldId id="323" r:id="rId10"/>
    <p:sldId id="271" r:id="rId11"/>
    <p:sldId id="290" r:id="rId12"/>
    <p:sldId id="288" r:id="rId13"/>
    <p:sldId id="316" r:id="rId14"/>
    <p:sldId id="317" r:id="rId15"/>
    <p:sldId id="324" r:id="rId16"/>
    <p:sldId id="308" r:id="rId17"/>
    <p:sldId id="309" r:id="rId18"/>
    <p:sldId id="310" r:id="rId19"/>
    <p:sldId id="311" r:id="rId20"/>
    <p:sldId id="272" r:id="rId21"/>
    <p:sldId id="291" r:id="rId22"/>
    <p:sldId id="315" r:id="rId23"/>
    <p:sldId id="312" r:id="rId24"/>
    <p:sldId id="313" r:id="rId25"/>
    <p:sldId id="314" r:id="rId26"/>
    <p:sldId id="325" r:id="rId27"/>
    <p:sldId id="263" r:id="rId28"/>
    <p:sldId id="289" r:id="rId29"/>
    <p:sldId id="303" r:id="rId30"/>
    <p:sldId id="298" r:id="rId31"/>
    <p:sldId id="299" r:id="rId32"/>
    <p:sldId id="300" r:id="rId33"/>
    <p:sldId id="267" r:id="rId34"/>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19D"/>
    <a:srgbClr val="003399"/>
    <a:srgbClr val="D21121"/>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381" autoAdjust="0"/>
    <p:restoredTop sz="94660"/>
  </p:normalViewPr>
  <p:slideViewPr>
    <p:cSldViewPr snapToGrid="0" snapToObjects="1">
      <p:cViewPr>
        <p:scale>
          <a:sx n="66" d="100"/>
          <a:sy n="66" d="100"/>
        </p:scale>
        <p:origin x="-1790" y="-4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C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Feuil1!$B$1</c:f>
              <c:strCache>
                <c:ptCount val="1"/>
                <c:pt idx="0">
                  <c:v>PP population</c:v>
                </c:pt>
              </c:strCache>
            </c:strRef>
          </c:tx>
          <c:spPr>
            <a:solidFill>
              <a:srgbClr val="FF0000"/>
            </a:solidFill>
          </c:spPr>
          <c:invertIfNegative val="0"/>
          <c:dPt>
            <c:idx val="0"/>
            <c:invertIfNegative val="0"/>
            <c:bubble3D val="0"/>
            <c:spPr>
              <a:solidFill>
                <a:schemeClr val="tx2">
                  <a:lumMod val="60000"/>
                  <a:lumOff val="40000"/>
                </a:schemeClr>
              </a:solidFill>
            </c:spPr>
          </c:dPt>
          <c:dPt>
            <c:idx val="1"/>
            <c:invertIfNegative val="0"/>
            <c:bubble3D val="0"/>
            <c:spPr>
              <a:solidFill>
                <a:srgbClr val="C00000"/>
              </a:solidFill>
            </c:spPr>
          </c:dPt>
          <c:cat>
            <c:strRef>
              <c:f>Feuil1!$A$2:$A$3</c:f>
              <c:strCache>
                <c:ptCount val="2"/>
                <c:pt idx="0">
                  <c:v>NDL PDT</c:v>
                </c:pt>
                <c:pt idx="1">
                  <c:v>cPDT</c:v>
                </c:pt>
              </c:strCache>
            </c:strRef>
          </c:cat>
          <c:val>
            <c:numRef>
              <c:f>Feuil1!$B$2:$B$3</c:f>
              <c:numCache>
                <c:formatCode>General</c:formatCode>
                <c:ptCount val="2"/>
                <c:pt idx="0">
                  <c:v>89</c:v>
                </c:pt>
                <c:pt idx="1">
                  <c:v>93</c:v>
                </c:pt>
              </c:numCache>
            </c:numRef>
          </c:val>
        </c:ser>
        <c:dLbls>
          <c:showLegendKey val="0"/>
          <c:showVal val="0"/>
          <c:showCatName val="0"/>
          <c:showSerName val="0"/>
          <c:showPercent val="0"/>
          <c:showBubbleSize val="0"/>
        </c:dLbls>
        <c:gapWidth val="150"/>
        <c:shape val="cylinder"/>
        <c:axId val="81040512"/>
        <c:axId val="81042048"/>
        <c:axId val="0"/>
      </c:bar3DChart>
      <c:catAx>
        <c:axId val="81040512"/>
        <c:scaling>
          <c:orientation val="minMax"/>
        </c:scaling>
        <c:delete val="1"/>
        <c:axPos val="b"/>
        <c:majorTickMark val="out"/>
        <c:minorTickMark val="none"/>
        <c:tickLblPos val="nextTo"/>
        <c:crossAx val="81042048"/>
        <c:crosses val="autoZero"/>
        <c:auto val="1"/>
        <c:lblAlgn val="ctr"/>
        <c:lblOffset val="100"/>
        <c:noMultiLvlLbl val="0"/>
      </c:catAx>
      <c:valAx>
        <c:axId val="81042048"/>
        <c:scaling>
          <c:orientation val="minMax"/>
        </c:scaling>
        <c:delete val="0"/>
        <c:axPos val="l"/>
        <c:majorGridlines/>
        <c:numFmt formatCode="0%" sourceLinked="1"/>
        <c:majorTickMark val="out"/>
        <c:minorTickMark val="none"/>
        <c:tickLblPos val="nextTo"/>
        <c:crossAx val="810405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a:prstGeom prst="rect">
            <a:avLst/>
          </a:prstGeo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5CDF3CA5-5B23-6441-A1CC-BC6965574618}" type="slidenum">
              <a:rPr lang="fr-FR" smtClean="0"/>
              <a:t>‹#›</a:t>
            </a:fld>
            <a:endParaRPr lang="fr-FR"/>
          </a:p>
        </p:txBody>
      </p:sp>
    </p:spTree>
    <p:extLst>
      <p:ext uri="{BB962C8B-B14F-4D97-AF65-F5344CB8AC3E}">
        <p14:creationId xmlns:p14="http://schemas.microsoft.com/office/powerpoint/2010/main" val="72679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Image 12" descr="power pdt.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15"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7"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18"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a:t>
            </a:fld>
            <a:endParaRPr lang="fr-FR"/>
          </a:p>
        </p:txBody>
      </p:sp>
    </p:spTree>
    <p:extLst>
      <p:ext uri="{BB962C8B-B14F-4D97-AF65-F5344CB8AC3E}">
        <p14:creationId xmlns:p14="http://schemas.microsoft.com/office/powerpoint/2010/main" val="134882260"/>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3" Type="http://schemas.openxmlformats.org/officeDocument/2006/relationships/slide" Target="slide7.xml"/><Relationship Id="rId7" Type="http://schemas.openxmlformats.org/officeDocument/2006/relationships/slide" Target="slide16.xml"/><Relationship Id="rId12" Type="http://schemas.openxmlformats.org/officeDocument/2006/relationships/slide" Target="slide25.xml"/><Relationship Id="rId2" Type="http://schemas.openxmlformats.org/officeDocument/2006/relationships/slide" Target="slide4.xml"/><Relationship Id="rId16"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2.xml"/><Relationship Id="rId15" Type="http://schemas.openxmlformats.org/officeDocument/2006/relationships/slide" Target="slide30.xml"/><Relationship Id="rId10" Type="http://schemas.openxmlformats.org/officeDocument/2006/relationships/slide" Target="slide22.xml"/><Relationship Id="rId4" Type="http://schemas.openxmlformats.org/officeDocument/2006/relationships/slide" Target="slide10.xml"/><Relationship Id="rId9" Type="http://schemas.openxmlformats.org/officeDocument/2006/relationships/slide" Target="slide20.xml"/><Relationship Id="rId14" Type="http://schemas.openxmlformats.org/officeDocument/2006/relationships/slide" Target="slide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3" Type="http://schemas.openxmlformats.org/officeDocument/2006/relationships/slide" Target="slide7.xml"/><Relationship Id="rId7" Type="http://schemas.openxmlformats.org/officeDocument/2006/relationships/slide" Target="slide16.xml"/><Relationship Id="rId12" Type="http://schemas.openxmlformats.org/officeDocument/2006/relationships/slide" Target="slide25.xml"/><Relationship Id="rId2" Type="http://schemas.openxmlformats.org/officeDocument/2006/relationships/slide" Target="slide4.xml"/><Relationship Id="rId16"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2.xml"/><Relationship Id="rId15" Type="http://schemas.openxmlformats.org/officeDocument/2006/relationships/slide" Target="slide30.xml"/><Relationship Id="rId10" Type="http://schemas.openxmlformats.org/officeDocument/2006/relationships/slide" Target="slide22.xml"/><Relationship Id="rId4" Type="http://schemas.openxmlformats.org/officeDocument/2006/relationships/slide" Target="slide10.xml"/><Relationship Id="rId9" Type="http://schemas.openxmlformats.org/officeDocument/2006/relationships/slide" Target="slide20.xml"/><Relationship Id="rId14" Type="http://schemas.openxmlformats.org/officeDocument/2006/relationships/slide" Target="slide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3" Type="http://schemas.openxmlformats.org/officeDocument/2006/relationships/slide" Target="slide7.xml"/><Relationship Id="rId7" Type="http://schemas.openxmlformats.org/officeDocument/2006/relationships/slide" Target="slide16.xml"/><Relationship Id="rId12" Type="http://schemas.openxmlformats.org/officeDocument/2006/relationships/slide" Target="slide25.xml"/><Relationship Id="rId2" Type="http://schemas.openxmlformats.org/officeDocument/2006/relationships/slide" Target="slide4.xml"/><Relationship Id="rId16"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2.xml"/><Relationship Id="rId15" Type="http://schemas.openxmlformats.org/officeDocument/2006/relationships/slide" Target="slide30.xml"/><Relationship Id="rId10" Type="http://schemas.openxmlformats.org/officeDocument/2006/relationships/slide" Target="slide22.xml"/><Relationship Id="rId4" Type="http://schemas.openxmlformats.org/officeDocument/2006/relationships/slide" Target="slide10.xml"/><Relationship Id="rId9" Type="http://schemas.openxmlformats.org/officeDocument/2006/relationships/slide" Target="slide20.xml"/><Relationship Id="rId14" Type="http://schemas.openxmlformats.org/officeDocument/2006/relationships/slide" Target="slide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3" Type="http://schemas.openxmlformats.org/officeDocument/2006/relationships/slide" Target="slide7.xml"/><Relationship Id="rId7" Type="http://schemas.openxmlformats.org/officeDocument/2006/relationships/slide" Target="slide16.xml"/><Relationship Id="rId12" Type="http://schemas.openxmlformats.org/officeDocument/2006/relationships/slide" Target="slide25.xml"/><Relationship Id="rId2" Type="http://schemas.openxmlformats.org/officeDocument/2006/relationships/slide" Target="slide4.xml"/><Relationship Id="rId16"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2.xml"/><Relationship Id="rId15" Type="http://schemas.openxmlformats.org/officeDocument/2006/relationships/slide" Target="slide30.xml"/><Relationship Id="rId10" Type="http://schemas.openxmlformats.org/officeDocument/2006/relationships/slide" Target="slide22.xml"/><Relationship Id="rId4" Type="http://schemas.openxmlformats.org/officeDocument/2006/relationships/slide" Target="slide10.xml"/><Relationship Id="rId9" Type="http://schemas.openxmlformats.org/officeDocument/2006/relationships/slide" Target="slide20.xml"/><Relationship Id="rId14" Type="http://schemas.openxmlformats.org/officeDocument/2006/relationships/slide" Target="slide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slide" Target="slide28.xml"/><Relationship Id="rId3" Type="http://schemas.openxmlformats.org/officeDocument/2006/relationships/slide" Target="slide7.xml"/><Relationship Id="rId7" Type="http://schemas.openxmlformats.org/officeDocument/2006/relationships/slide" Target="slide16.xml"/><Relationship Id="rId12" Type="http://schemas.openxmlformats.org/officeDocument/2006/relationships/slide" Target="slide25.xml"/><Relationship Id="rId2" Type="http://schemas.openxmlformats.org/officeDocument/2006/relationships/slide" Target="slide4.xml"/><Relationship Id="rId16" Type="http://schemas.openxmlformats.org/officeDocument/2006/relationships/slide" Target="slide33.xml"/><Relationship Id="rId1" Type="http://schemas.openxmlformats.org/officeDocument/2006/relationships/slideLayout" Target="../slideLayouts/slideLayout1.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2.xml"/><Relationship Id="rId15" Type="http://schemas.openxmlformats.org/officeDocument/2006/relationships/slide" Target="slide30.xml"/><Relationship Id="rId10" Type="http://schemas.openxmlformats.org/officeDocument/2006/relationships/slide" Target="slide22.xml"/><Relationship Id="rId4" Type="http://schemas.openxmlformats.org/officeDocument/2006/relationships/slide" Target="slide10.xml"/><Relationship Id="rId9" Type="http://schemas.openxmlformats.org/officeDocument/2006/relationships/slide" Target="slide20.xml"/><Relationship Id="rId14"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1</a:t>
            </a:fld>
            <a:endParaRPr lang="fr-FR" dirty="0"/>
          </a:p>
        </p:txBody>
      </p:sp>
      <p:sp>
        <p:nvSpPr>
          <p:cNvPr id="11" name="Titre 1"/>
          <p:cNvSpPr>
            <a:spLocks noGrp="1"/>
          </p:cNvSpPr>
          <p:nvPr>
            <p:ph type="ctrTitle"/>
          </p:nvPr>
        </p:nvSpPr>
        <p:spPr>
          <a:xfrm>
            <a:off x="1031363" y="2114909"/>
            <a:ext cx="7772400" cy="1470025"/>
          </a:xfrm>
          <a:prstGeom prst="rect">
            <a:avLst/>
          </a:prstGeom>
        </p:spPr>
        <p:txBody>
          <a:bodyPr/>
          <a:lstStyle/>
          <a:p>
            <a:r>
              <a:rPr lang="en-US" dirty="0" smtClean="0">
                <a:solidFill>
                  <a:srgbClr val="D21121"/>
                </a:solidFill>
              </a:rPr>
              <a:t>Euro PDT 2013 highlights</a:t>
            </a:r>
            <a:endParaRPr lang="en-US" dirty="0">
              <a:solidFill>
                <a:srgbClr val="D21121"/>
              </a:solidFill>
            </a:endParaRPr>
          </a:p>
        </p:txBody>
      </p:sp>
      <p:sp>
        <p:nvSpPr>
          <p:cNvPr id="12" name="Sous-titre 2"/>
          <p:cNvSpPr>
            <a:spLocks noGrp="1"/>
          </p:cNvSpPr>
          <p:nvPr>
            <p:ph type="subTitle" idx="1"/>
          </p:nvPr>
        </p:nvSpPr>
        <p:spPr>
          <a:xfrm>
            <a:off x="1600200" y="3695178"/>
            <a:ext cx="6400800" cy="801392"/>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solidFill>
                  <a:srgbClr val="0F719D"/>
                </a:solidFill>
              </a:rPr>
              <a:t>Madrid, May 31</a:t>
            </a:r>
            <a:r>
              <a:rPr lang="fr-FR" baseline="30000" dirty="0" smtClean="0">
                <a:solidFill>
                  <a:srgbClr val="0F719D"/>
                </a:solidFill>
              </a:rPr>
              <a:t>st </a:t>
            </a:r>
            <a:r>
              <a:rPr lang="fr-FR" dirty="0" smtClean="0">
                <a:solidFill>
                  <a:srgbClr val="0F719D"/>
                </a:solidFill>
              </a:rPr>
              <a:t>- </a:t>
            </a:r>
            <a:r>
              <a:rPr lang="fr-FR" dirty="0" err="1" smtClean="0">
                <a:solidFill>
                  <a:srgbClr val="0F719D"/>
                </a:solidFill>
              </a:rPr>
              <a:t>June</a:t>
            </a:r>
            <a:r>
              <a:rPr lang="fr-FR" dirty="0" smtClean="0">
                <a:solidFill>
                  <a:srgbClr val="0F719D"/>
                </a:solidFill>
              </a:rPr>
              <a:t> 1</a:t>
            </a:r>
            <a:r>
              <a:rPr lang="fr-FR" baseline="30000" dirty="0" smtClean="0">
                <a:solidFill>
                  <a:srgbClr val="0F719D"/>
                </a:solidFill>
              </a:rPr>
              <a:t>st</a:t>
            </a:r>
            <a:endParaRPr lang="fr-FR" baseline="30000" dirty="0">
              <a:solidFill>
                <a:srgbClr val="0F719D"/>
              </a:solidFill>
            </a:endParaRPr>
          </a:p>
        </p:txBody>
      </p:sp>
    </p:spTree>
    <p:extLst>
      <p:ext uri="{BB962C8B-B14F-4D97-AF65-F5344CB8AC3E}">
        <p14:creationId xmlns:p14="http://schemas.microsoft.com/office/powerpoint/2010/main" val="38617533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Espace réservé du texte 2"/>
              <p:cNvSpPr txBox="1">
                <a:spLocks/>
              </p:cNvSpPr>
              <p:nvPr/>
            </p:nvSpPr>
            <p:spPr>
              <a:xfrm>
                <a:off x="1422400" y="2452911"/>
                <a:ext cx="7264400" cy="438467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1600" u="sng" dirty="0" smtClean="0">
                    <a:solidFill>
                      <a:srgbClr val="0F719D"/>
                    </a:solidFill>
                  </a:rPr>
                  <a:t>Study </a:t>
                </a:r>
                <a:r>
                  <a:rPr lang="en-US" sz="1600" u="sng" dirty="0">
                    <a:solidFill>
                      <a:srgbClr val="0F719D"/>
                    </a:solidFill>
                  </a:rPr>
                  <a:t>design</a:t>
                </a:r>
              </a:p>
              <a:p>
                <a:pPr marL="914400" lvl="1" indent="-457200" algn="l">
                  <a:buFont typeface="Arial" pitchFamily="34" charset="0"/>
                  <a:buChar char="•"/>
                </a:pPr>
                <a:r>
                  <a:rPr lang="en-US" sz="1600" dirty="0" err="1">
                    <a:solidFill>
                      <a:srgbClr val="0F719D"/>
                    </a:solidFill>
                  </a:rPr>
                  <a:t>Multicentric</a:t>
                </a:r>
                <a:r>
                  <a:rPr lang="en-US" sz="1600" dirty="0">
                    <a:solidFill>
                      <a:srgbClr val="0F719D"/>
                    </a:solidFill>
                  </a:rPr>
                  <a:t> (7 sites in Australia), randomized, Investigator-blinded, controlled, intra-individual comparative study of </a:t>
                </a:r>
                <a:r>
                  <a:rPr lang="en-US" sz="1600" dirty="0" smtClean="0">
                    <a:solidFill>
                      <a:srgbClr val="0F719D"/>
                    </a:solidFill>
                  </a:rPr>
                  <a:t>:</a:t>
                </a:r>
              </a:p>
              <a:p>
                <a:pPr marL="1371600" lvl="2" indent="-457200" algn="l">
                  <a:buFont typeface="Arial" pitchFamily="34" charset="0"/>
                  <a:buChar char="•"/>
                </a:pPr>
                <a:r>
                  <a:rPr lang="en-US" sz="1600" dirty="0">
                    <a:solidFill>
                      <a:srgbClr val="0F719D"/>
                    </a:solidFill>
                  </a:rPr>
                  <a:t>16% MAL daylight photodynamic therapy DL-PDT</a:t>
                </a:r>
              </a:p>
              <a:p>
                <a:pPr marL="1371600" lvl="2" indent="-457200" algn="l">
                  <a:buFont typeface="Arial" pitchFamily="34" charset="0"/>
                  <a:buChar char="•"/>
                </a:pPr>
                <a:r>
                  <a:rPr lang="en-US" sz="1600" dirty="0">
                    <a:solidFill>
                      <a:srgbClr val="0F719D"/>
                    </a:solidFill>
                  </a:rPr>
                  <a:t>16% MAL conventional photodynamic therapy c-PDT with </a:t>
                </a:r>
                <a:r>
                  <a:rPr lang="en-US" sz="1600" dirty="0" err="1">
                    <a:solidFill>
                      <a:srgbClr val="0F719D"/>
                    </a:solidFill>
                  </a:rPr>
                  <a:t>Aktilite</a:t>
                </a:r>
                <a:r>
                  <a:rPr lang="en-US" sz="1600" dirty="0">
                    <a:solidFill>
                      <a:srgbClr val="0F719D"/>
                    </a:solidFill>
                  </a:rPr>
                  <a:t>®</a:t>
                </a:r>
              </a:p>
              <a:p>
                <a:pPr marL="914400" lvl="1" indent="-457200" algn="l">
                  <a:buFont typeface="Arial" pitchFamily="34" charset="0"/>
                  <a:buChar char="•"/>
                </a:pPr>
                <a:r>
                  <a:rPr lang="en-US" sz="1600" dirty="0">
                    <a:solidFill>
                      <a:srgbClr val="0F719D"/>
                    </a:solidFill>
                  </a:rPr>
                  <a:t>100 subjects with </a:t>
                </a:r>
                <a14:m>
                  <m:oMath xmlns:m="http://schemas.openxmlformats.org/officeDocument/2006/math">
                    <m:r>
                      <a:rPr lang="en-US" sz="1600" i="1" smtClean="0">
                        <a:solidFill>
                          <a:srgbClr val="0F719D"/>
                        </a:solidFill>
                        <a:latin typeface="Cambria Math"/>
                        <a:ea typeface="Cambria Math"/>
                      </a:rPr>
                      <m:t>≥</m:t>
                    </m:r>
                    <m:r>
                      <a:rPr lang="fr-FR" sz="1600" b="0" i="1" smtClean="0">
                        <a:solidFill>
                          <a:srgbClr val="0F719D"/>
                        </a:solidFill>
                        <a:latin typeface="Cambria Math"/>
                        <a:ea typeface="Cambria Math"/>
                      </a:rPr>
                      <m:t> </m:t>
                    </m:r>
                  </m:oMath>
                </a14:m>
                <a:r>
                  <a:rPr lang="en-US" sz="1600" dirty="0" smtClean="0">
                    <a:solidFill>
                      <a:srgbClr val="0F719D"/>
                    </a:solidFill>
                  </a:rPr>
                  <a:t>5 </a:t>
                </a:r>
                <a:r>
                  <a:rPr lang="en-US" sz="1600" dirty="0">
                    <a:solidFill>
                      <a:srgbClr val="0F719D"/>
                    </a:solidFill>
                  </a:rPr>
                  <a:t>mild AKs symmetrically </a:t>
                </a:r>
                <a:r>
                  <a:rPr lang="en-US" sz="1600" dirty="0" smtClean="0">
                    <a:solidFill>
                      <a:srgbClr val="0F719D"/>
                    </a:solidFill>
                  </a:rPr>
                  <a:t>distributed </a:t>
                </a:r>
                <a:r>
                  <a:rPr lang="en-US" sz="1600" dirty="0">
                    <a:solidFill>
                      <a:srgbClr val="0F719D"/>
                    </a:solidFill>
                  </a:rPr>
                  <a:t>on face or scalp.</a:t>
                </a:r>
              </a:p>
              <a:p>
                <a:pPr marL="914400" lvl="1" indent="-457200" algn="l">
                  <a:buFont typeface="Arial" pitchFamily="34" charset="0"/>
                  <a:buChar char="•"/>
                </a:pPr>
                <a:r>
                  <a:rPr lang="en-US" sz="1600" dirty="0">
                    <a:solidFill>
                      <a:srgbClr val="0F719D"/>
                    </a:solidFill>
                  </a:rPr>
                  <a:t>Up to 2 </a:t>
                </a:r>
                <a:r>
                  <a:rPr lang="en-US" sz="1600" dirty="0" smtClean="0">
                    <a:solidFill>
                      <a:srgbClr val="0F719D"/>
                    </a:solidFill>
                  </a:rPr>
                  <a:t>treatments with </a:t>
                </a:r>
                <a:r>
                  <a:rPr lang="en-US" sz="1600" dirty="0">
                    <a:solidFill>
                      <a:srgbClr val="0F719D"/>
                    </a:solidFill>
                  </a:rPr>
                  <a:t>24 weeks </a:t>
                </a:r>
                <a:r>
                  <a:rPr lang="en-US" sz="1600" dirty="0" smtClean="0">
                    <a:solidFill>
                      <a:srgbClr val="0F719D"/>
                    </a:solidFill>
                  </a:rPr>
                  <a:t>follow-up</a:t>
                </a:r>
                <a:r>
                  <a:rPr lang="en-US" sz="1600" dirty="0">
                    <a:solidFill>
                      <a:srgbClr val="0F719D"/>
                    </a:solidFill>
                  </a:rPr>
                  <a:t>.</a:t>
                </a:r>
              </a:p>
              <a:p>
                <a:pPr marL="914400" lvl="1" indent="-457200" algn="l">
                  <a:buFont typeface="Arial" pitchFamily="34" charset="0"/>
                  <a:buChar char="•"/>
                </a:pPr>
                <a:r>
                  <a:rPr lang="en-US" sz="1600" dirty="0" smtClean="0">
                    <a:solidFill>
                      <a:srgbClr val="0F719D"/>
                    </a:solidFill>
                  </a:rPr>
                  <a:t>Co-primary </a:t>
                </a:r>
                <a:r>
                  <a:rPr lang="en-US" sz="1600" dirty="0">
                    <a:solidFill>
                      <a:srgbClr val="0F719D"/>
                    </a:solidFill>
                  </a:rPr>
                  <a:t>end-point: efficacy (lesion complete response at 12 weeks) and safety (pain at day 1) </a:t>
                </a:r>
                <a:r>
                  <a:rPr lang="en-US" sz="1600" dirty="0" smtClean="0">
                    <a:solidFill>
                      <a:srgbClr val="0F719D"/>
                    </a:solidFill>
                  </a:rPr>
                  <a:t>.</a:t>
                </a:r>
                <a:endParaRPr lang="en-US" sz="1600" dirty="0">
                  <a:solidFill>
                    <a:srgbClr val="0F719D"/>
                  </a:solidFill>
                </a:endParaRPr>
              </a:p>
              <a:p>
                <a:pPr marL="457200" indent="-457200" algn="l">
                  <a:buFont typeface="Arial" pitchFamily="34" charset="0"/>
                  <a:buChar char="•"/>
                </a:pPr>
                <a:r>
                  <a:rPr lang="en-US" sz="1600" u="sng" dirty="0" smtClean="0">
                    <a:solidFill>
                      <a:srgbClr val="0F719D"/>
                    </a:solidFill>
                  </a:rPr>
                  <a:t>Results (1</a:t>
                </a:r>
                <a:r>
                  <a:rPr lang="en-US" sz="1600" b="1" dirty="0" smtClean="0">
                    <a:solidFill>
                      <a:srgbClr val="0F719D"/>
                    </a:solidFill>
                  </a:rPr>
                  <a:t>)</a:t>
                </a:r>
                <a:endParaRPr lang="en-US" sz="1600" b="1" dirty="0">
                  <a:solidFill>
                    <a:srgbClr val="0F719D"/>
                  </a:solidFill>
                </a:endParaRPr>
              </a:p>
              <a:p>
                <a:pPr marL="914400" lvl="1" indent="-457200" algn="l">
                  <a:buFont typeface="Arial" pitchFamily="34" charset="0"/>
                  <a:buChar char="•"/>
                </a:pPr>
                <a:r>
                  <a:rPr lang="en-US" sz="1600" dirty="0">
                    <a:solidFill>
                      <a:srgbClr val="0F719D"/>
                    </a:solidFill>
                  </a:rPr>
                  <a:t>100 patients: mainly male (75%), mean age 67, I/II </a:t>
                </a:r>
                <a:r>
                  <a:rPr lang="en-US" sz="1600" dirty="0" err="1">
                    <a:solidFill>
                      <a:srgbClr val="0F719D"/>
                    </a:solidFill>
                  </a:rPr>
                  <a:t>phototype</a:t>
                </a:r>
                <a:r>
                  <a:rPr lang="en-US" sz="1600" dirty="0">
                    <a:solidFill>
                      <a:srgbClr val="0F719D"/>
                    </a:solidFill>
                  </a:rPr>
                  <a:t> (89</a:t>
                </a:r>
                <a:r>
                  <a:rPr lang="en-US" sz="1600" dirty="0" smtClean="0">
                    <a:solidFill>
                      <a:srgbClr val="0F719D"/>
                    </a:solidFill>
                  </a:rPr>
                  <a:t>%).</a:t>
                </a:r>
                <a:endParaRPr lang="en-US" sz="1600" dirty="0">
                  <a:solidFill>
                    <a:srgbClr val="0F719D"/>
                  </a:solidFill>
                </a:endParaRPr>
              </a:p>
              <a:p>
                <a:pPr marL="914400" lvl="1" indent="-457200" algn="l">
                  <a:buFont typeface="Arial" pitchFamily="34" charset="0"/>
                  <a:buChar char="•"/>
                </a:pPr>
                <a:r>
                  <a:rPr lang="en-US" sz="1600" dirty="0">
                    <a:solidFill>
                      <a:srgbClr val="0F719D"/>
                    </a:solidFill>
                  </a:rPr>
                  <a:t>Mean number of AK per side </a:t>
                </a:r>
                <a:r>
                  <a:rPr lang="en-US" sz="1600" dirty="0" smtClean="0">
                    <a:solidFill>
                      <a:srgbClr val="0F719D"/>
                    </a:solidFill>
                  </a:rPr>
                  <a:t>14.</a:t>
                </a:r>
                <a:endParaRPr lang="en-US" sz="1600" dirty="0">
                  <a:solidFill>
                    <a:srgbClr val="0F719D"/>
                  </a:solidFill>
                </a:endParaRPr>
              </a:p>
              <a:p>
                <a:pPr marL="914400" lvl="1" indent="-457200" algn="l">
                  <a:buFont typeface="Arial" pitchFamily="34" charset="0"/>
                  <a:buChar char="•"/>
                </a:pPr>
                <a:r>
                  <a:rPr lang="en-US" sz="1600" dirty="0">
                    <a:solidFill>
                      <a:srgbClr val="0F719D"/>
                    </a:solidFill>
                  </a:rPr>
                  <a:t>89% of subjects were exposed during </a:t>
                </a:r>
                <a:r>
                  <a:rPr lang="en-US" sz="1600" dirty="0" smtClean="0">
                    <a:solidFill>
                      <a:srgbClr val="0F719D"/>
                    </a:solidFill>
                  </a:rPr>
                  <a:t>sunny and cloudy/partially cloudy conditions.</a:t>
                </a:r>
                <a:endParaRPr lang="en-US" sz="1600" dirty="0">
                  <a:solidFill>
                    <a:srgbClr val="0F719D"/>
                  </a:solidFill>
                </a:endParaRPr>
              </a:p>
            </p:txBody>
          </p:sp>
        </mc:Choice>
        <mc:Fallback xmlns="">
          <p:sp>
            <p:nvSpPr>
              <p:cNvPr id="8" name="Espace réservé du texte 2"/>
              <p:cNvSpPr txBox="1">
                <a:spLocks noRot="1" noChangeAspect="1" noMove="1" noResize="1" noEditPoints="1" noAdjustHandles="1" noChangeArrowheads="1" noChangeShapeType="1" noTextEdit="1"/>
              </p:cNvSpPr>
              <p:nvPr/>
            </p:nvSpPr>
            <p:spPr>
              <a:xfrm>
                <a:off x="1422400" y="2452911"/>
                <a:ext cx="7264400" cy="4384676"/>
              </a:xfrm>
              <a:prstGeom prst="rect">
                <a:avLst/>
              </a:prstGeom>
              <a:blipFill rotWithShape="1">
                <a:blip r:embed="rId2"/>
                <a:stretch>
                  <a:fillRect l="-252" t="-417" r="-1007"/>
                </a:stretch>
              </a:blipFill>
            </p:spPr>
            <p:txBody>
              <a:bodyPr/>
              <a:lstStyle/>
              <a:p>
                <a:r>
                  <a:rPr lang="fr-FR">
                    <a:noFill/>
                  </a:rPr>
                  <a:t> </a:t>
                </a:r>
              </a:p>
            </p:txBody>
          </p:sp>
        </mc:Fallback>
      </mc:AlternateContent>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10</a:t>
            </a:fld>
            <a:endParaRPr lang="fr-FR">
              <a:solidFill>
                <a:prstClr val="black">
                  <a:tint val="75000"/>
                </a:prstClr>
              </a:solidFill>
            </a:endParaRPr>
          </a:p>
        </p:txBody>
      </p:sp>
      <p:sp>
        <p:nvSpPr>
          <p:cNvPr id="5" name="Espace réservé du titre 1"/>
          <p:cNvSpPr txBox="1">
            <a:spLocks/>
          </p:cNvSpPr>
          <p:nvPr/>
        </p:nvSpPr>
        <p:spPr>
          <a:xfrm>
            <a:off x="1422400" y="841829"/>
            <a:ext cx="7264400" cy="1305852"/>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D21121"/>
                </a:solidFill>
              </a:rPr>
              <a:t>Efficacy </a:t>
            </a:r>
            <a:r>
              <a:rPr lang="en-US" sz="3600" dirty="0">
                <a:solidFill>
                  <a:srgbClr val="D21121"/>
                </a:solidFill>
              </a:rPr>
              <a:t>and safety of MAL cream activated by natural daylight in AK: a randomized, investigator blinded, controlled, phase 3 study</a:t>
            </a:r>
          </a:p>
          <a:p>
            <a:pPr algn="l"/>
            <a:r>
              <a:rPr lang="en-US" sz="2900" dirty="0" smtClean="0">
                <a:solidFill>
                  <a:srgbClr val="D21121"/>
                </a:solidFill>
              </a:rPr>
              <a:t>Stephen </a:t>
            </a:r>
            <a:r>
              <a:rPr lang="en-US" sz="2900" dirty="0" err="1">
                <a:solidFill>
                  <a:srgbClr val="D21121"/>
                </a:solidFill>
              </a:rPr>
              <a:t>Shumack</a:t>
            </a:r>
            <a:r>
              <a:rPr lang="en-US" sz="2900" dirty="0">
                <a:solidFill>
                  <a:srgbClr val="D21121"/>
                </a:solidFill>
              </a:rPr>
              <a:t>, </a:t>
            </a:r>
            <a:r>
              <a:rPr lang="en-US" sz="2900" dirty="0" err="1">
                <a:solidFill>
                  <a:srgbClr val="D21121"/>
                </a:solidFill>
              </a:rPr>
              <a:t>Kogarah</a:t>
            </a:r>
            <a:r>
              <a:rPr lang="en-US" sz="2900" dirty="0">
                <a:solidFill>
                  <a:srgbClr val="D21121"/>
                </a:solidFill>
              </a:rPr>
              <a:t>, </a:t>
            </a:r>
            <a:r>
              <a:rPr lang="en-US" sz="2900" dirty="0" smtClean="0">
                <a:solidFill>
                  <a:srgbClr val="D21121"/>
                </a:solidFill>
              </a:rPr>
              <a:t>Australia</a:t>
            </a:r>
            <a:endParaRPr lang="en-US" sz="2900" dirty="0">
              <a:solidFill>
                <a:srgbClr val="D21121"/>
              </a:solidFill>
            </a:endParaRPr>
          </a:p>
        </p:txBody>
      </p:sp>
    </p:spTree>
    <p:extLst>
      <p:ext uri="{BB962C8B-B14F-4D97-AF65-F5344CB8AC3E}">
        <p14:creationId xmlns:p14="http://schemas.microsoft.com/office/powerpoint/2010/main" val="18539981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22400" y="841829"/>
            <a:ext cx="7264400" cy="1305852"/>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D21121"/>
                </a:solidFill>
              </a:rPr>
              <a:t>Efficacy </a:t>
            </a:r>
            <a:r>
              <a:rPr lang="en-US" sz="3600" dirty="0">
                <a:solidFill>
                  <a:srgbClr val="D21121"/>
                </a:solidFill>
              </a:rPr>
              <a:t>and safety of MAL cream activated by natural daylight in AK: a randomized, investigator blinded, controlled, phase 3 study</a:t>
            </a:r>
          </a:p>
          <a:p>
            <a:pPr algn="l"/>
            <a:r>
              <a:rPr lang="en-US" sz="2900" dirty="0" smtClean="0">
                <a:solidFill>
                  <a:srgbClr val="D21121"/>
                </a:solidFill>
              </a:rPr>
              <a:t>Stephen </a:t>
            </a:r>
            <a:r>
              <a:rPr lang="en-US" sz="2900" dirty="0" err="1">
                <a:solidFill>
                  <a:srgbClr val="D21121"/>
                </a:solidFill>
              </a:rPr>
              <a:t>Shumack</a:t>
            </a:r>
            <a:r>
              <a:rPr lang="en-US" sz="2900" dirty="0">
                <a:solidFill>
                  <a:srgbClr val="D21121"/>
                </a:solidFill>
              </a:rPr>
              <a:t>, </a:t>
            </a:r>
            <a:r>
              <a:rPr lang="en-US" sz="2900" dirty="0" err="1">
                <a:solidFill>
                  <a:srgbClr val="D21121"/>
                </a:solidFill>
              </a:rPr>
              <a:t>Kogarah</a:t>
            </a:r>
            <a:r>
              <a:rPr lang="en-US" sz="2900" dirty="0">
                <a:solidFill>
                  <a:srgbClr val="D21121"/>
                </a:solidFill>
              </a:rPr>
              <a:t>, </a:t>
            </a:r>
            <a:r>
              <a:rPr lang="en-US" sz="2900" dirty="0" smtClean="0">
                <a:solidFill>
                  <a:srgbClr val="D21121"/>
                </a:solidFill>
              </a:rPr>
              <a:t>Australia</a:t>
            </a:r>
            <a:endParaRPr lang="en-US" sz="2900" dirty="0">
              <a:solidFill>
                <a:srgbClr val="D21121"/>
              </a:solidFill>
            </a:endParaRPr>
          </a:p>
        </p:txBody>
      </p:sp>
      <p:sp>
        <p:nvSpPr>
          <p:cNvPr id="8" name="Espace réservé du texte 2"/>
          <p:cNvSpPr txBox="1">
            <a:spLocks/>
          </p:cNvSpPr>
          <p:nvPr/>
        </p:nvSpPr>
        <p:spPr>
          <a:xfrm>
            <a:off x="1132115" y="2147680"/>
            <a:ext cx="7499002" cy="4710319"/>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400" u="sng" dirty="0" smtClean="0">
                <a:solidFill>
                  <a:srgbClr val="0F719D"/>
                </a:solidFill>
              </a:rPr>
              <a:t>Results (2)</a:t>
            </a:r>
            <a:endParaRPr lang="en-US" sz="2400" u="sng" dirty="0">
              <a:solidFill>
                <a:srgbClr val="0F719D"/>
              </a:solidFill>
            </a:endParaRPr>
          </a:p>
          <a:p>
            <a:pPr marL="914400" lvl="1" indent="-457200" algn="l">
              <a:buFont typeface="Arial" pitchFamily="34" charset="0"/>
              <a:buChar char="•"/>
            </a:pPr>
            <a:r>
              <a:rPr lang="en-US" sz="2400" dirty="0" smtClean="0">
                <a:solidFill>
                  <a:srgbClr val="0F719D"/>
                </a:solidFill>
              </a:rPr>
              <a:t>Efficacy </a:t>
            </a:r>
            <a:r>
              <a:rPr lang="en-US" sz="2400" dirty="0">
                <a:solidFill>
                  <a:srgbClr val="0F719D"/>
                </a:solidFill>
              </a:rPr>
              <a:t>on mild AKs: </a:t>
            </a:r>
            <a:r>
              <a:rPr lang="en-US" sz="2400" dirty="0" smtClean="0">
                <a:solidFill>
                  <a:srgbClr val="0F719D"/>
                </a:solidFill>
              </a:rPr>
              <a:t>DL-PDT non-inferior </a:t>
            </a:r>
            <a:r>
              <a:rPr lang="en-US" sz="2400" dirty="0">
                <a:solidFill>
                  <a:srgbClr val="0F719D"/>
                </a:solidFill>
              </a:rPr>
              <a:t>to c-PDT: lesion response at 12 weeks: </a:t>
            </a:r>
            <a:r>
              <a:rPr lang="en-US" sz="2400" dirty="0" smtClean="0">
                <a:solidFill>
                  <a:srgbClr val="0F719D"/>
                </a:solidFill>
              </a:rPr>
              <a:t>89 </a:t>
            </a:r>
            <a:r>
              <a:rPr lang="en-US" sz="2400" dirty="0" err="1">
                <a:solidFill>
                  <a:srgbClr val="0F719D"/>
                </a:solidFill>
              </a:rPr>
              <a:t>vs</a:t>
            </a:r>
            <a:r>
              <a:rPr lang="en-US" sz="2400" dirty="0">
                <a:solidFill>
                  <a:srgbClr val="0F719D"/>
                </a:solidFill>
              </a:rPr>
              <a:t> </a:t>
            </a:r>
            <a:r>
              <a:rPr lang="en-US" sz="2400" dirty="0" smtClean="0">
                <a:solidFill>
                  <a:srgbClr val="0F719D"/>
                </a:solidFill>
              </a:rPr>
              <a:t>93 </a:t>
            </a:r>
            <a:r>
              <a:rPr lang="en-US" sz="2400" dirty="0">
                <a:solidFill>
                  <a:srgbClr val="0F719D"/>
                </a:solidFill>
              </a:rPr>
              <a:t>% </a:t>
            </a:r>
            <a:r>
              <a:rPr lang="en-US" sz="2400" dirty="0" smtClean="0">
                <a:solidFill>
                  <a:srgbClr val="0F719D"/>
                </a:solidFill>
              </a:rPr>
              <a:t>(Per Protocol)</a:t>
            </a:r>
            <a:endParaRPr lang="en-US" sz="2400" dirty="0">
              <a:solidFill>
                <a:srgbClr val="0F719D"/>
              </a:solidFill>
            </a:endParaRPr>
          </a:p>
          <a:p>
            <a:pPr marL="914400" lvl="1" indent="-457200" algn="l">
              <a:buFont typeface="Arial" pitchFamily="34" charset="0"/>
              <a:buChar char="•"/>
            </a:pPr>
            <a:r>
              <a:rPr lang="en-US" sz="2400" dirty="0">
                <a:solidFill>
                  <a:srgbClr val="0F719D"/>
                </a:solidFill>
              </a:rPr>
              <a:t>NDL-PDT </a:t>
            </a:r>
            <a:r>
              <a:rPr lang="en-US" sz="2400" dirty="0" smtClean="0">
                <a:solidFill>
                  <a:srgbClr val="0F719D"/>
                </a:solidFill>
              </a:rPr>
              <a:t>significantly </a:t>
            </a:r>
            <a:r>
              <a:rPr lang="en-US" sz="2400" dirty="0">
                <a:solidFill>
                  <a:srgbClr val="0F719D"/>
                </a:solidFill>
              </a:rPr>
              <a:t>less painful </a:t>
            </a:r>
            <a:r>
              <a:rPr lang="en-US" sz="2400" dirty="0" smtClean="0">
                <a:solidFill>
                  <a:srgbClr val="0F719D"/>
                </a:solidFill>
              </a:rPr>
              <a:t>: </a:t>
            </a:r>
            <a:r>
              <a:rPr lang="en-US" sz="2400" dirty="0">
                <a:solidFill>
                  <a:srgbClr val="0F719D"/>
                </a:solidFill>
              </a:rPr>
              <a:t>Pain score after </a:t>
            </a:r>
            <a:r>
              <a:rPr lang="en-US" sz="2400" dirty="0" smtClean="0">
                <a:solidFill>
                  <a:srgbClr val="0F719D"/>
                </a:solidFill>
              </a:rPr>
              <a:t>1</a:t>
            </a:r>
            <a:r>
              <a:rPr lang="en-US" sz="2400" baseline="30000" dirty="0" smtClean="0">
                <a:solidFill>
                  <a:srgbClr val="0F719D"/>
                </a:solidFill>
              </a:rPr>
              <a:t>st</a:t>
            </a:r>
            <a:r>
              <a:rPr lang="en-US" sz="2400" dirty="0" smtClean="0">
                <a:solidFill>
                  <a:srgbClr val="0F719D"/>
                </a:solidFill>
              </a:rPr>
              <a:t> session: </a:t>
            </a:r>
            <a:r>
              <a:rPr lang="en-US" sz="2400" dirty="0">
                <a:solidFill>
                  <a:srgbClr val="0F719D"/>
                </a:solidFill>
              </a:rPr>
              <a:t>0.8 </a:t>
            </a:r>
            <a:r>
              <a:rPr lang="en-US" sz="2400" dirty="0" err="1">
                <a:solidFill>
                  <a:srgbClr val="0F719D"/>
                </a:solidFill>
              </a:rPr>
              <a:t>vs</a:t>
            </a:r>
            <a:r>
              <a:rPr lang="en-US" sz="2400" dirty="0">
                <a:solidFill>
                  <a:srgbClr val="0F719D"/>
                </a:solidFill>
              </a:rPr>
              <a:t> </a:t>
            </a:r>
            <a:r>
              <a:rPr lang="en-US" sz="2400" dirty="0" smtClean="0">
                <a:solidFill>
                  <a:srgbClr val="0F719D"/>
                </a:solidFill>
              </a:rPr>
              <a:t>5.7 (p&lt;.</a:t>
            </a:r>
            <a:r>
              <a:rPr lang="en-US" sz="2400" dirty="0">
                <a:solidFill>
                  <a:srgbClr val="0F719D"/>
                </a:solidFill>
              </a:rPr>
              <a:t>001)</a:t>
            </a:r>
          </a:p>
          <a:p>
            <a:pPr marL="914400" lvl="1" indent="-457200" algn="l">
              <a:buFont typeface="Arial" pitchFamily="34" charset="0"/>
              <a:buChar char="•"/>
            </a:pPr>
            <a:r>
              <a:rPr lang="en-US" sz="2400" dirty="0">
                <a:solidFill>
                  <a:srgbClr val="0F719D"/>
                </a:solidFill>
              </a:rPr>
              <a:t>NDL-PDT is better tolerated </a:t>
            </a:r>
            <a:r>
              <a:rPr lang="en-US" sz="2400" dirty="0" smtClean="0">
                <a:solidFill>
                  <a:srgbClr val="0F719D"/>
                </a:solidFill>
              </a:rPr>
              <a:t>: </a:t>
            </a:r>
            <a:r>
              <a:rPr lang="en-US" sz="2400" dirty="0">
                <a:solidFill>
                  <a:srgbClr val="0F719D"/>
                </a:solidFill>
              </a:rPr>
              <a:t>% of subject with at least 1 adverse event: 39 </a:t>
            </a:r>
            <a:r>
              <a:rPr lang="en-US" sz="2400" dirty="0" err="1">
                <a:solidFill>
                  <a:srgbClr val="0F719D"/>
                </a:solidFill>
              </a:rPr>
              <a:t>vs</a:t>
            </a:r>
            <a:r>
              <a:rPr lang="en-US" sz="2400" dirty="0">
                <a:solidFill>
                  <a:srgbClr val="0F719D"/>
                </a:solidFill>
              </a:rPr>
              <a:t> 59%</a:t>
            </a:r>
          </a:p>
          <a:p>
            <a:pPr marL="914400" lvl="1" indent="-457200" algn="l">
              <a:buFont typeface="Arial" pitchFamily="34" charset="0"/>
              <a:buChar char="•"/>
            </a:pPr>
            <a:r>
              <a:rPr lang="en-US" sz="2400" dirty="0">
                <a:solidFill>
                  <a:srgbClr val="0F719D"/>
                </a:solidFill>
              </a:rPr>
              <a:t>High </a:t>
            </a:r>
            <a:r>
              <a:rPr lang="en-US" sz="2400" dirty="0" smtClean="0">
                <a:solidFill>
                  <a:srgbClr val="0F719D"/>
                </a:solidFill>
              </a:rPr>
              <a:t>subject satisfaction, significantly </a:t>
            </a:r>
            <a:r>
              <a:rPr lang="en-US" sz="2400" dirty="0">
                <a:solidFill>
                  <a:srgbClr val="0F719D"/>
                </a:solidFill>
              </a:rPr>
              <a:t>greater with NDL-PDT</a:t>
            </a:r>
          </a:p>
          <a:p>
            <a:pPr marL="914400" lvl="1" indent="-457200" algn="l">
              <a:buFont typeface="Arial" pitchFamily="34" charset="0"/>
              <a:buChar char="•"/>
            </a:pPr>
            <a:r>
              <a:rPr lang="en-US" sz="2400" dirty="0">
                <a:solidFill>
                  <a:srgbClr val="0F719D"/>
                </a:solidFill>
              </a:rPr>
              <a:t>Cosmetic outcome: Good to </a:t>
            </a:r>
            <a:r>
              <a:rPr lang="en-US" sz="2400" dirty="0" smtClean="0">
                <a:solidFill>
                  <a:srgbClr val="0F719D"/>
                </a:solidFill>
              </a:rPr>
              <a:t>excellent for </a:t>
            </a:r>
            <a:r>
              <a:rPr lang="en-US" sz="2400" dirty="0">
                <a:solidFill>
                  <a:srgbClr val="0F719D"/>
                </a:solidFill>
              </a:rPr>
              <a:t>both treatment at </a:t>
            </a:r>
            <a:r>
              <a:rPr lang="en-US" sz="2400" dirty="0" smtClean="0">
                <a:solidFill>
                  <a:srgbClr val="0F719D"/>
                </a:solidFill>
              </a:rPr>
              <a:t>12 weeks</a:t>
            </a:r>
          </a:p>
          <a:p>
            <a:pPr marL="2743200" lvl="5" indent="-457200" algn="l">
              <a:buFont typeface="Arial" pitchFamily="34" charset="0"/>
              <a:buChar char="•"/>
            </a:pPr>
            <a:endParaRPr lang="en-US" sz="1600" dirty="0">
              <a:solidFill>
                <a:srgbClr val="0F719D"/>
              </a:solidFill>
            </a:endParaRPr>
          </a:p>
          <a:p>
            <a:pPr marL="457200" indent="-457200" algn="l">
              <a:buFont typeface="Arial" pitchFamily="34" charset="0"/>
              <a:buChar char="•"/>
            </a:pPr>
            <a:endParaRPr lang="en-US" sz="2400" b="1" dirty="0" smtClean="0">
              <a:solidFill>
                <a:srgbClr val="0F719D"/>
              </a:solidFill>
            </a:endParaRPr>
          </a:p>
          <a:p>
            <a:pPr marL="457200" indent="-457200" algn="l">
              <a:buFont typeface="Arial" pitchFamily="34" charset="0"/>
              <a:buChar char="•"/>
            </a:pPr>
            <a:endParaRPr lang="en-US" sz="2400" b="1" dirty="0">
              <a:solidFill>
                <a:srgbClr val="0F719D"/>
              </a:solidFill>
            </a:endParaRPr>
          </a:p>
          <a:p>
            <a:pPr algn="l"/>
            <a:endParaRPr lang="en-US" sz="2400" b="1" dirty="0" smtClean="0">
              <a:solidFill>
                <a:srgbClr val="0F719D"/>
              </a:solidFill>
            </a:endParaRPr>
          </a:p>
          <a:p>
            <a:pPr marL="457200" indent="-457200" algn="l">
              <a:buFont typeface="Arial" pitchFamily="34" charset="0"/>
              <a:buChar char="•"/>
            </a:pPr>
            <a:endParaRPr lang="en-US" sz="2400" b="1" dirty="0">
              <a:solidFill>
                <a:srgbClr val="0F719D"/>
              </a:solidFill>
            </a:endParaRPr>
          </a:p>
          <a:p>
            <a:pPr marL="457200" indent="-457200" algn="l">
              <a:buFont typeface="Arial" pitchFamily="34" charset="0"/>
              <a:buChar char="•"/>
            </a:pPr>
            <a:endParaRPr lang="en-US" sz="2400" b="1" dirty="0" smtClean="0">
              <a:solidFill>
                <a:srgbClr val="0F719D"/>
              </a:solidFill>
            </a:endParaRPr>
          </a:p>
          <a:p>
            <a:pPr marL="457200" indent="-457200" algn="l">
              <a:buFont typeface="Arial" pitchFamily="34" charset="0"/>
              <a:buChar char="•"/>
            </a:pPr>
            <a:endParaRPr lang="en-US" sz="2400" b="1" dirty="0">
              <a:solidFill>
                <a:srgbClr val="0F719D"/>
              </a:solidFill>
            </a:endParaRPr>
          </a:p>
          <a:p>
            <a:pPr marL="457200" indent="-457200" algn="l">
              <a:buFont typeface="Arial" pitchFamily="34" charset="0"/>
              <a:buChar char="•"/>
            </a:pPr>
            <a:endParaRPr lang="en-US" sz="2400" b="1" dirty="0" smtClean="0">
              <a:solidFill>
                <a:srgbClr val="0F719D"/>
              </a:solidFill>
            </a:endParaRPr>
          </a:p>
          <a:p>
            <a:pPr marL="457200" indent="-457200" algn="l">
              <a:buFont typeface="Arial" pitchFamily="34" charset="0"/>
              <a:buChar char="•"/>
            </a:pPr>
            <a:endParaRPr lang="en-US" sz="2400" b="1" dirty="0" smtClean="0">
              <a:solidFill>
                <a:srgbClr val="0F719D"/>
              </a:solidFill>
            </a:endParaRPr>
          </a:p>
          <a:p>
            <a:pPr marL="457200" indent="-457200" algn="l">
              <a:buFont typeface="Arial" pitchFamily="34" charset="0"/>
              <a:buChar char="•"/>
            </a:pPr>
            <a:r>
              <a:rPr lang="en-US" sz="2400" u="sng" dirty="0" smtClean="0">
                <a:solidFill>
                  <a:srgbClr val="0F719D"/>
                </a:solidFill>
              </a:rPr>
              <a:t>Conclusion</a:t>
            </a:r>
            <a:r>
              <a:rPr lang="en-US" sz="2400" dirty="0" smtClean="0">
                <a:solidFill>
                  <a:srgbClr val="0F719D"/>
                </a:solidFill>
              </a:rPr>
              <a:t>: MAL </a:t>
            </a:r>
            <a:r>
              <a:rPr lang="en-US" sz="2400" dirty="0">
                <a:solidFill>
                  <a:srgbClr val="0F719D"/>
                </a:solidFill>
              </a:rPr>
              <a:t>daylight PDT is a viable treatment alternative for </a:t>
            </a:r>
            <a:r>
              <a:rPr lang="en-US" sz="2400" dirty="0" smtClean="0">
                <a:solidFill>
                  <a:srgbClr val="0F719D"/>
                </a:solidFill>
              </a:rPr>
              <a:t>AK:</a:t>
            </a:r>
            <a:endParaRPr lang="en-US" sz="2400" dirty="0">
              <a:solidFill>
                <a:srgbClr val="0F719D"/>
              </a:solidFill>
            </a:endParaRPr>
          </a:p>
          <a:p>
            <a:pPr marL="914400" lvl="1" indent="-457200" algn="l">
              <a:buFont typeface="Arial" pitchFamily="34" charset="0"/>
              <a:buChar char="•"/>
            </a:pPr>
            <a:r>
              <a:rPr lang="en-US" sz="2400" dirty="0" smtClean="0">
                <a:solidFill>
                  <a:srgbClr val="0F719D"/>
                </a:solidFill>
              </a:rPr>
              <a:t>Effective, almost pain free , fewer </a:t>
            </a:r>
            <a:r>
              <a:rPr lang="en-US" sz="2400" dirty="0">
                <a:solidFill>
                  <a:srgbClr val="0F719D"/>
                </a:solidFill>
              </a:rPr>
              <a:t>skin reactions than with c-PDT</a:t>
            </a:r>
          </a:p>
          <a:p>
            <a:pPr marL="914400" lvl="1" indent="-457200" algn="l">
              <a:buFont typeface="Arial" pitchFamily="34" charset="0"/>
              <a:buChar char="•"/>
            </a:pPr>
            <a:r>
              <a:rPr lang="en-US" sz="2400" dirty="0" smtClean="0">
                <a:solidFill>
                  <a:srgbClr val="0F719D"/>
                </a:solidFill>
              </a:rPr>
              <a:t>All </a:t>
            </a:r>
            <a:r>
              <a:rPr lang="en-US" sz="2400" dirty="0">
                <a:solidFill>
                  <a:srgbClr val="0F719D"/>
                </a:solidFill>
              </a:rPr>
              <a:t>year long in </a:t>
            </a:r>
            <a:r>
              <a:rPr lang="en-US" sz="2400" dirty="0" smtClean="0">
                <a:solidFill>
                  <a:srgbClr val="0F719D"/>
                </a:solidFill>
              </a:rPr>
              <a:t>Australia (excellent meteorological conditions)…</a:t>
            </a:r>
            <a:endParaRPr lang="en-US" sz="2400" dirty="0">
              <a:solidFill>
                <a:srgbClr val="0F719D"/>
              </a:solidFill>
            </a:endParaRPr>
          </a:p>
          <a:p>
            <a:pPr marL="914400" lvl="1" indent="-457200" algn="l">
              <a:buFont typeface="Arial" pitchFamily="34" charset="0"/>
              <a:buChar char="•"/>
            </a:pPr>
            <a:r>
              <a:rPr lang="en-US" sz="2400" dirty="0" smtClean="0">
                <a:solidFill>
                  <a:srgbClr val="0F719D"/>
                </a:solidFill>
              </a:rPr>
              <a:t>… whatever </a:t>
            </a:r>
            <a:r>
              <a:rPr lang="en-US" sz="2400" dirty="0">
                <a:solidFill>
                  <a:srgbClr val="0F719D"/>
                </a:solidFill>
              </a:rPr>
              <a:t>weather conditions (except rain</a:t>
            </a:r>
            <a:r>
              <a:rPr lang="en-US" sz="2400" dirty="0" smtClean="0">
                <a:solidFill>
                  <a:srgbClr val="0F719D"/>
                </a:solidFill>
              </a:rPr>
              <a:t>)</a:t>
            </a:r>
            <a:endParaRPr lang="en-US" sz="24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11</a:t>
            </a:fld>
            <a:endParaRPr lang="fr-FR" dirty="0">
              <a:solidFill>
                <a:prstClr val="black">
                  <a:tint val="75000"/>
                </a:prstClr>
              </a:solidFill>
            </a:endParaRPr>
          </a:p>
        </p:txBody>
      </p:sp>
      <p:graphicFrame>
        <p:nvGraphicFramePr>
          <p:cNvPr id="5" name="Graphique 4"/>
          <p:cNvGraphicFramePr/>
          <p:nvPr>
            <p:extLst>
              <p:ext uri="{D42A27DB-BD31-4B8C-83A1-F6EECF244321}">
                <p14:modId xmlns:p14="http://schemas.microsoft.com/office/powerpoint/2010/main" val="4244326271"/>
              </p:ext>
            </p:extLst>
          </p:nvPr>
        </p:nvGraphicFramePr>
        <p:xfrm>
          <a:off x="2272571" y="3458674"/>
          <a:ext cx="2561974" cy="2088330"/>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57359" y="3551646"/>
            <a:ext cx="2336807" cy="1922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ZoneTexte 1"/>
          <p:cNvSpPr txBox="1"/>
          <p:nvPr/>
        </p:nvSpPr>
        <p:spPr>
          <a:xfrm>
            <a:off x="1582054" y="5334002"/>
            <a:ext cx="3817257" cy="338554"/>
          </a:xfrm>
          <a:prstGeom prst="rect">
            <a:avLst/>
          </a:prstGeom>
          <a:noFill/>
        </p:spPr>
        <p:txBody>
          <a:bodyPr wrap="square" rtlCol="0">
            <a:spAutoFit/>
          </a:bodyPr>
          <a:lstStyle/>
          <a:p>
            <a:pPr marL="0" lvl="1"/>
            <a:r>
              <a:rPr lang="en-US" sz="1600" dirty="0"/>
              <a:t>Lesion CR at 12 weeks </a:t>
            </a:r>
            <a:r>
              <a:rPr lang="en-US" sz="1400" dirty="0"/>
              <a:t>(Per Protocol: n=90</a:t>
            </a:r>
            <a:r>
              <a:rPr lang="en-US" sz="1400" dirty="0" smtClean="0"/>
              <a:t>)</a:t>
            </a:r>
            <a:endParaRPr lang="en-US" sz="1600" dirty="0"/>
          </a:p>
        </p:txBody>
      </p:sp>
      <p:sp>
        <p:nvSpPr>
          <p:cNvPr id="3" name="ZoneTexte 2"/>
          <p:cNvSpPr txBox="1"/>
          <p:nvPr/>
        </p:nvSpPr>
        <p:spPr>
          <a:xfrm>
            <a:off x="5254171" y="5319488"/>
            <a:ext cx="3420488" cy="338554"/>
          </a:xfrm>
          <a:prstGeom prst="rect">
            <a:avLst/>
          </a:prstGeom>
          <a:noFill/>
        </p:spPr>
        <p:txBody>
          <a:bodyPr wrap="none" rtlCol="0">
            <a:spAutoFit/>
          </a:bodyPr>
          <a:lstStyle/>
          <a:p>
            <a:r>
              <a:rPr lang="en-US" sz="1600" dirty="0" smtClean="0"/>
              <a:t>Maximal pain assessed after treatment</a:t>
            </a:r>
            <a:endParaRPr lang="en-US" sz="1600" dirty="0"/>
          </a:p>
        </p:txBody>
      </p:sp>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161145" y="4026512"/>
            <a:ext cx="1350659" cy="1038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344431" y="4026511"/>
            <a:ext cx="444352" cy="400110"/>
          </a:xfrm>
          <a:prstGeom prst="rect">
            <a:avLst/>
          </a:prstGeom>
          <a:noFill/>
        </p:spPr>
        <p:txBody>
          <a:bodyPr wrap="none" rtlCol="0">
            <a:spAutoFit/>
          </a:bodyPr>
          <a:lstStyle/>
          <a:p>
            <a:r>
              <a:rPr lang="fr-FR" sz="2000" b="1" dirty="0" smtClean="0"/>
              <a:t>89</a:t>
            </a:r>
            <a:endParaRPr lang="fr-FR" b="1" dirty="0"/>
          </a:p>
        </p:txBody>
      </p:sp>
      <p:sp>
        <p:nvSpPr>
          <p:cNvPr id="12" name="ZoneTexte 11"/>
          <p:cNvSpPr txBox="1"/>
          <p:nvPr/>
        </p:nvSpPr>
        <p:spPr>
          <a:xfrm>
            <a:off x="4019335" y="4120855"/>
            <a:ext cx="444352" cy="400110"/>
          </a:xfrm>
          <a:prstGeom prst="rect">
            <a:avLst/>
          </a:prstGeom>
          <a:noFill/>
        </p:spPr>
        <p:txBody>
          <a:bodyPr wrap="none" rtlCol="0">
            <a:spAutoFit/>
          </a:bodyPr>
          <a:lstStyle/>
          <a:p>
            <a:r>
              <a:rPr lang="fr-FR" sz="2000" b="1" dirty="0" smtClean="0"/>
              <a:t>92</a:t>
            </a:r>
            <a:endParaRPr lang="fr-FR" sz="2000" b="1" dirty="0"/>
          </a:p>
        </p:txBody>
      </p:sp>
    </p:spTree>
    <p:extLst>
      <p:ext uri="{BB962C8B-B14F-4D97-AF65-F5344CB8AC3E}">
        <p14:creationId xmlns:p14="http://schemas.microsoft.com/office/powerpoint/2010/main" val="3814461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382950" y="670856"/>
            <a:ext cx="755058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err="1" smtClean="0">
                <a:solidFill>
                  <a:srgbClr val="D21121"/>
                </a:solidFill>
              </a:rPr>
              <a:t>Daylight</a:t>
            </a:r>
            <a:r>
              <a:rPr lang="fr-FR" sz="3600" dirty="0" smtClean="0">
                <a:solidFill>
                  <a:srgbClr val="D21121"/>
                </a:solidFill>
              </a:rPr>
              <a:t> </a:t>
            </a:r>
            <a:r>
              <a:rPr lang="fr-FR" sz="3600" dirty="0">
                <a:solidFill>
                  <a:srgbClr val="D21121"/>
                </a:solidFill>
              </a:rPr>
              <a:t>PDT for </a:t>
            </a:r>
            <a:r>
              <a:rPr lang="fr-FR" sz="3600" dirty="0" err="1">
                <a:solidFill>
                  <a:srgbClr val="D21121"/>
                </a:solidFill>
              </a:rPr>
              <a:t>leishmaniasis</a:t>
            </a:r>
            <a:endParaRPr lang="fr-FR" sz="3600" dirty="0">
              <a:solidFill>
                <a:srgbClr val="D21121"/>
              </a:solidFill>
            </a:endParaRPr>
          </a:p>
          <a:p>
            <a:pPr algn="l"/>
            <a:r>
              <a:rPr lang="fr-FR" sz="2000" dirty="0" smtClean="0">
                <a:solidFill>
                  <a:srgbClr val="D21121"/>
                </a:solidFill>
              </a:rPr>
              <a:t>Claes </a:t>
            </a:r>
            <a:r>
              <a:rPr lang="fr-FR" sz="2000" dirty="0">
                <a:solidFill>
                  <a:srgbClr val="D21121"/>
                </a:solidFill>
              </a:rPr>
              <a:t>David </a:t>
            </a:r>
            <a:r>
              <a:rPr lang="fr-FR" sz="2000" dirty="0" err="1">
                <a:solidFill>
                  <a:srgbClr val="D21121"/>
                </a:solidFill>
              </a:rPr>
              <a:t>Enk</a:t>
            </a:r>
            <a:r>
              <a:rPr lang="fr-FR" sz="2000" dirty="0">
                <a:solidFill>
                  <a:srgbClr val="D21121"/>
                </a:solidFill>
              </a:rPr>
              <a:t>, </a:t>
            </a:r>
            <a:r>
              <a:rPr lang="fr-FR" sz="2000" dirty="0" err="1">
                <a:solidFill>
                  <a:srgbClr val="D21121"/>
                </a:solidFill>
              </a:rPr>
              <a:t>Jerusalem</a:t>
            </a:r>
            <a:r>
              <a:rPr lang="fr-FR" sz="2000" dirty="0">
                <a:solidFill>
                  <a:srgbClr val="D21121"/>
                </a:solidFill>
              </a:rPr>
              <a:t>, </a:t>
            </a:r>
            <a:r>
              <a:rPr lang="fr-FR" sz="2000" dirty="0" err="1" smtClean="0">
                <a:solidFill>
                  <a:srgbClr val="D21121"/>
                </a:solidFill>
              </a:rPr>
              <a:t>Israel</a:t>
            </a:r>
            <a:endParaRPr lang="fr-FR" sz="2000" dirty="0" smtClean="0">
              <a:solidFill>
                <a:srgbClr val="D21121"/>
              </a:solidFill>
            </a:endParaRPr>
          </a:p>
        </p:txBody>
      </p:sp>
      <p:sp>
        <p:nvSpPr>
          <p:cNvPr id="8" name="Espace réservé du texte 2"/>
          <p:cNvSpPr txBox="1">
            <a:spLocks/>
          </p:cNvSpPr>
          <p:nvPr/>
        </p:nvSpPr>
        <p:spPr>
          <a:xfrm>
            <a:off x="1378858" y="1775361"/>
            <a:ext cx="7184572" cy="469937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1600" dirty="0" smtClean="0">
                <a:solidFill>
                  <a:srgbClr val="0F719D"/>
                </a:solidFill>
              </a:rPr>
              <a:t>C-PDT </a:t>
            </a:r>
            <a:r>
              <a:rPr lang="en-US" sz="1600" dirty="0">
                <a:solidFill>
                  <a:srgbClr val="0F719D"/>
                </a:solidFill>
              </a:rPr>
              <a:t>has proved efficient for the treatment of cutaneous </a:t>
            </a:r>
            <a:r>
              <a:rPr lang="en-US" sz="1600" dirty="0" err="1">
                <a:solidFill>
                  <a:srgbClr val="0F719D"/>
                </a:solidFill>
              </a:rPr>
              <a:t>leishmaniasis</a:t>
            </a:r>
            <a:r>
              <a:rPr lang="en-US" sz="1600" dirty="0">
                <a:solidFill>
                  <a:srgbClr val="0F719D"/>
                </a:solidFill>
              </a:rPr>
              <a:t> (CL); however, it is time-consuming and often painful =&gt; Is DL-PDT suitable for the treatment of CL</a:t>
            </a:r>
            <a:r>
              <a:rPr lang="en-US" sz="1600" dirty="0" smtClean="0">
                <a:solidFill>
                  <a:srgbClr val="0F719D"/>
                </a:solidFill>
              </a:rPr>
              <a:t>?</a:t>
            </a:r>
            <a:endParaRPr lang="en-US" sz="1600" dirty="0">
              <a:solidFill>
                <a:srgbClr val="0F719D"/>
              </a:solidFill>
            </a:endParaRPr>
          </a:p>
          <a:p>
            <a:pPr marL="457200" indent="-457200" algn="l">
              <a:buFont typeface="Arial" pitchFamily="34" charset="0"/>
              <a:buChar char="•"/>
            </a:pPr>
            <a:r>
              <a:rPr lang="en-US" sz="2000" u="sng" dirty="0">
                <a:solidFill>
                  <a:srgbClr val="0F719D"/>
                </a:solidFill>
              </a:rPr>
              <a:t>Open feasibility study:</a:t>
            </a:r>
          </a:p>
          <a:p>
            <a:pPr marL="914400" lvl="1" indent="-457200" algn="l">
              <a:buFont typeface="Arial" pitchFamily="34" charset="0"/>
              <a:buChar char="•"/>
            </a:pPr>
            <a:r>
              <a:rPr lang="en-US" sz="1400" dirty="0">
                <a:solidFill>
                  <a:srgbClr val="0F719D"/>
                </a:solidFill>
              </a:rPr>
              <a:t>14 patients with 49 non-ulcerated CL lesions (</a:t>
            </a:r>
            <a:r>
              <a:rPr lang="en-US" sz="1400" i="1" dirty="0">
                <a:solidFill>
                  <a:srgbClr val="0F719D"/>
                </a:solidFill>
              </a:rPr>
              <a:t>L. major </a:t>
            </a:r>
            <a:r>
              <a:rPr lang="en-US" sz="1400" dirty="0">
                <a:solidFill>
                  <a:srgbClr val="0F719D"/>
                </a:solidFill>
              </a:rPr>
              <a:t>or </a:t>
            </a:r>
            <a:r>
              <a:rPr lang="en-US" sz="1400" i="1" dirty="0">
                <a:solidFill>
                  <a:srgbClr val="0F719D"/>
                </a:solidFill>
              </a:rPr>
              <a:t>L. </a:t>
            </a:r>
            <a:r>
              <a:rPr lang="en-US" sz="1400" i="1" dirty="0" err="1">
                <a:solidFill>
                  <a:srgbClr val="0F719D"/>
                </a:solidFill>
              </a:rPr>
              <a:t>tropica</a:t>
            </a:r>
            <a:r>
              <a:rPr lang="en-US" sz="1400" dirty="0">
                <a:solidFill>
                  <a:srgbClr val="0F719D"/>
                </a:solidFill>
              </a:rPr>
              <a:t>)</a:t>
            </a:r>
          </a:p>
          <a:p>
            <a:pPr marL="914400" lvl="1" indent="-457200" algn="l">
              <a:buFont typeface="Arial" pitchFamily="34" charset="0"/>
              <a:buChar char="•"/>
            </a:pPr>
            <a:r>
              <a:rPr lang="en-US" sz="1400" dirty="0">
                <a:solidFill>
                  <a:srgbClr val="0F719D"/>
                </a:solidFill>
              </a:rPr>
              <a:t>Control: 8 patients (38 lesions) treated with liquid nitrogen (LN)</a:t>
            </a:r>
          </a:p>
          <a:p>
            <a:pPr marL="914400" lvl="1" indent="-457200" algn="l">
              <a:buFont typeface="Arial" pitchFamily="34" charset="0"/>
              <a:buChar char="•"/>
            </a:pPr>
            <a:r>
              <a:rPr lang="en-US" sz="1400" dirty="0">
                <a:solidFill>
                  <a:srgbClr val="0F719D"/>
                </a:solidFill>
              </a:rPr>
              <a:t>Weekly treatment with DL-PDT (MAL cream, 2.5 hours daylight exposure) till cured</a:t>
            </a:r>
          </a:p>
          <a:p>
            <a:pPr marL="914400" lvl="1" indent="-457200" algn="l">
              <a:buFont typeface="Arial" pitchFamily="34" charset="0"/>
              <a:buChar char="•"/>
            </a:pPr>
            <a:r>
              <a:rPr lang="en-US" sz="1400" dirty="0">
                <a:solidFill>
                  <a:srgbClr val="0F719D"/>
                </a:solidFill>
              </a:rPr>
              <a:t>Treatment response assessed by smear and RT-PCR</a:t>
            </a:r>
            <a:r>
              <a:rPr lang="en-US" sz="1400" dirty="0" smtClean="0">
                <a:solidFill>
                  <a:srgbClr val="0F719D"/>
                </a:solidFill>
              </a:rPr>
              <a:t>.</a:t>
            </a:r>
            <a:endParaRPr lang="en-US" sz="1400" dirty="0">
              <a:solidFill>
                <a:srgbClr val="0F719D"/>
              </a:solidFill>
            </a:endParaRPr>
          </a:p>
          <a:p>
            <a:pPr marL="457200" indent="-457200" algn="l">
              <a:buFont typeface="Arial" pitchFamily="34" charset="0"/>
              <a:buChar char="•"/>
            </a:pPr>
            <a:r>
              <a:rPr lang="en-US" sz="2000" u="sng" dirty="0">
                <a:solidFill>
                  <a:srgbClr val="0F719D"/>
                </a:solidFill>
              </a:rPr>
              <a:t>Results:</a:t>
            </a:r>
            <a:r>
              <a:rPr lang="en-US" sz="2000" dirty="0">
                <a:solidFill>
                  <a:srgbClr val="0F719D"/>
                </a:solidFill>
              </a:rPr>
              <a:t> </a:t>
            </a:r>
          </a:p>
          <a:p>
            <a:pPr marL="914400" lvl="1" indent="-457200" algn="l">
              <a:buFont typeface="Arial" pitchFamily="34" charset="0"/>
              <a:buChar char="•"/>
            </a:pPr>
            <a:r>
              <a:rPr lang="en-US" sz="1400" dirty="0">
                <a:solidFill>
                  <a:srgbClr val="0F719D"/>
                </a:solidFill>
              </a:rPr>
              <a:t>Mean number of treatments was 5 (maximum 8)</a:t>
            </a:r>
          </a:p>
          <a:p>
            <a:pPr marL="914400" lvl="1" indent="-457200" algn="l">
              <a:buFont typeface="Arial" pitchFamily="34" charset="0"/>
              <a:buChar char="•"/>
            </a:pPr>
            <a:r>
              <a:rPr lang="en-US" sz="1400" dirty="0">
                <a:solidFill>
                  <a:srgbClr val="0F719D"/>
                </a:solidFill>
              </a:rPr>
              <a:t>The overall patient cure rates were 86 % for DL-PDT, 100% for LN. </a:t>
            </a:r>
          </a:p>
          <a:p>
            <a:pPr marL="914400" lvl="1" indent="-457200" algn="l">
              <a:buFont typeface="Arial" pitchFamily="34" charset="0"/>
              <a:buChar char="•"/>
            </a:pPr>
            <a:r>
              <a:rPr lang="en-US" sz="1400" dirty="0">
                <a:solidFill>
                  <a:srgbClr val="0F719D"/>
                </a:solidFill>
              </a:rPr>
              <a:t>DL-PDT treatment failure in 2 patients: both kids with </a:t>
            </a:r>
            <a:r>
              <a:rPr lang="en-US" sz="1400" i="1" dirty="0" err="1">
                <a:solidFill>
                  <a:srgbClr val="0F719D"/>
                </a:solidFill>
              </a:rPr>
              <a:t>L.tropica</a:t>
            </a:r>
            <a:r>
              <a:rPr lang="en-US" sz="1400" i="1" dirty="0">
                <a:solidFill>
                  <a:srgbClr val="0F719D"/>
                </a:solidFill>
              </a:rPr>
              <a:t> </a:t>
            </a:r>
            <a:r>
              <a:rPr lang="en-US" sz="1400" dirty="0">
                <a:solidFill>
                  <a:srgbClr val="0F719D"/>
                </a:solidFill>
              </a:rPr>
              <a:t>facial lesions</a:t>
            </a:r>
          </a:p>
          <a:p>
            <a:pPr marL="914400" lvl="1" indent="-457200" algn="l">
              <a:buFont typeface="Arial" pitchFamily="34" charset="0"/>
              <a:buChar char="•"/>
            </a:pPr>
            <a:r>
              <a:rPr lang="en-US" sz="1400" dirty="0">
                <a:solidFill>
                  <a:srgbClr val="0F719D"/>
                </a:solidFill>
              </a:rPr>
              <a:t>Treatment was almost practically pain-free and left minimal scarring.</a:t>
            </a:r>
          </a:p>
          <a:p>
            <a:pPr marL="457200" indent="-457200" algn="l">
              <a:buFont typeface="Arial" pitchFamily="34" charset="0"/>
              <a:buChar char="•"/>
            </a:pPr>
            <a:r>
              <a:rPr lang="en-US" sz="2000" u="sng" dirty="0">
                <a:solidFill>
                  <a:srgbClr val="0F719D"/>
                </a:solidFill>
              </a:rPr>
              <a:t>Conclusions: </a:t>
            </a:r>
          </a:p>
          <a:p>
            <a:pPr marL="914400" lvl="1" indent="-457200" algn="l">
              <a:buFont typeface="Arial" pitchFamily="34" charset="0"/>
              <a:buChar char="•"/>
            </a:pPr>
            <a:r>
              <a:rPr lang="en-US" sz="1400" dirty="0">
                <a:solidFill>
                  <a:srgbClr val="0F719D"/>
                </a:solidFill>
              </a:rPr>
              <a:t>DL-PDT will make the treatment of CL time </a:t>
            </a:r>
            <a:r>
              <a:rPr lang="en-US" sz="1400" dirty="0" smtClean="0">
                <a:solidFill>
                  <a:srgbClr val="0F719D"/>
                </a:solidFill>
              </a:rPr>
              <a:t>effective</a:t>
            </a:r>
            <a:r>
              <a:rPr lang="en-US" sz="1400" dirty="0">
                <a:solidFill>
                  <a:srgbClr val="0F719D"/>
                </a:solidFill>
              </a:rPr>
              <a:t>, and more convenient for the patients (Self-administered? …large-scale applicability in the 3rd World).</a:t>
            </a:r>
          </a:p>
          <a:p>
            <a:pPr marL="914400" lvl="1" indent="-457200" algn="l">
              <a:buFont typeface="Arial" pitchFamily="34" charset="0"/>
              <a:buChar char="•"/>
            </a:pPr>
            <a:r>
              <a:rPr lang="en-US" sz="1400" dirty="0">
                <a:solidFill>
                  <a:srgbClr val="0F719D"/>
                </a:solidFill>
              </a:rPr>
              <a:t>Some questions remain without answer: optimal treatment regimen (light dose, frequency of treatment…), appropriate indication (species susceptibility, anatomical variation,…)</a:t>
            </a: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12</a:t>
            </a:fld>
            <a:endParaRPr lang="fr-FR">
              <a:solidFill>
                <a:prstClr val="black">
                  <a:tint val="75000"/>
                </a:prstClr>
              </a:solidFill>
            </a:endParaRPr>
          </a:p>
        </p:txBody>
      </p:sp>
    </p:spTree>
    <p:extLst>
      <p:ext uri="{BB962C8B-B14F-4D97-AF65-F5344CB8AC3E}">
        <p14:creationId xmlns:p14="http://schemas.microsoft.com/office/powerpoint/2010/main" val="41569569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80455" y="830513"/>
            <a:ext cx="7445829" cy="13897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D21121"/>
                </a:solidFill>
              </a:rPr>
              <a:t>Optimizing the amount of </a:t>
            </a:r>
            <a:r>
              <a:rPr lang="en-US" sz="3600" dirty="0" smtClean="0">
                <a:solidFill>
                  <a:srgbClr val="D21121"/>
                </a:solidFill>
              </a:rPr>
              <a:t>Metvix® </a:t>
            </a:r>
          </a:p>
          <a:p>
            <a:pPr algn="l"/>
            <a:r>
              <a:rPr lang="en-US" sz="3600" dirty="0" smtClean="0">
                <a:solidFill>
                  <a:srgbClr val="D21121"/>
                </a:solidFill>
              </a:rPr>
              <a:t>in </a:t>
            </a:r>
            <a:r>
              <a:rPr lang="en-US" sz="3600" dirty="0">
                <a:solidFill>
                  <a:srgbClr val="D21121"/>
                </a:solidFill>
              </a:rPr>
              <a:t>daylight PDT</a:t>
            </a:r>
          </a:p>
          <a:p>
            <a:pPr algn="l"/>
            <a:r>
              <a:rPr lang="en-US" sz="2000" dirty="0">
                <a:solidFill>
                  <a:srgbClr val="D21121"/>
                </a:solidFill>
              </a:rPr>
              <a:t>Hans Christian </a:t>
            </a:r>
            <a:r>
              <a:rPr lang="en-US" sz="2000" dirty="0" err="1">
                <a:solidFill>
                  <a:srgbClr val="D21121"/>
                </a:solidFill>
              </a:rPr>
              <a:t>Wulf</a:t>
            </a:r>
            <a:r>
              <a:rPr lang="en-US" sz="2000" dirty="0">
                <a:solidFill>
                  <a:srgbClr val="D21121"/>
                </a:solidFill>
              </a:rPr>
              <a:t>, Copenhagen, Denmark</a:t>
            </a:r>
          </a:p>
        </p:txBody>
      </p:sp>
      <p:sp>
        <p:nvSpPr>
          <p:cNvPr id="8" name="Espace réservé du texte 2"/>
          <p:cNvSpPr txBox="1">
            <a:spLocks/>
          </p:cNvSpPr>
          <p:nvPr/>
        </p:nvSpPr>
        <p:spPr>
          <a:xfrm>
            <a:off x="1204686" y="2220251"/>
            <a:ext cx="7482114" cy="45434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itchFamily="34" charset="0"/>
              <a:buChar char="•"/>
            </a:pPr>
            <a:r>
              <a:rPr lang="en-US" sz="2000" u="sng" dirty="0" smtClean="0">
                <a:solidFill>
                  <a:srgbClr val="0F719D"/>
                </a:solidFill>
              </a:rPr>
              <a:t>How </a:t>
            </a:r>
            <a:r>
              <a:rPr lang="en-US" sz="2000" u="sng" dirty="0">
                <a:solidFill>
                  <a:srgbClr val="0F719D"/>
                </a:solidFill>
              </a:rPr>
              <a:t>much of </a:t>
            </a:r>
            <a:r>
              <a:rPr lang="en-US" sz="2000" u="sng" dirty="0" smtClean="0">
                <a:solidFill>
                  <a:srgbClr val="0F719D"/>
                </a:solidFill>
              </a:rPr>
              <a:t>Metvix® </a:t>
            </a:r>
            <a:r>
              <a:rPr lang="en-US" sz="2000" u="sng" dirty="0">
                <a:solidFill>
                  <a:srgbClr val="0F719D"/>
                </a:solidFill>
              </a:rPr>
              <a:t>is used </a:t>
            </a:r>
            <a:r>
              <a:rPr lang="en-US" sz="2000" u="sng" dirty="0" smtClean="0">
                <a:solidFill>
                  <a:srgbClr val="0F719D"/>
                </a:solidFill>
              </a:rPr>
              <a:t>in real </a:t>
            </a:r>
            <a:r>
              <a:rPr lang="en-US" sz="2000" u="sng" dirty="0">
                <a:solidFill>
                  <a:srgbClr val="0F719D"/>
                </a:solidFill>
              </a:rPr>
              <a:t>life?</a:t>
            </a:r>
          </a:p>
          <a:p>
            <a:pPr marL="742950" lvl="1" indent="-285750" algn="l">
              <a:buFont typeface="Arial" pitchFamily="34" charset="0"/>
              <a:buChar char="•"/>
            </a:pPr>
            <a:r>
              <a:rPr lang="en-US" sz="1800" dirty="0" smtClean="0">
                <a:solidFill>
                  <a:srgbClr val="0F719D"/>
                </a:solidFill>
              </a:rPr>
              <a:t>Background for the treatment of AK:</a:t>
            </a:r>
          </a:p>
          <a:p>
            <a:pPr marL="1200150" lvl="2" indent="-285750" algn="l">
              <a:buFont typeface="Arial" pitchFamily="34" charset="0"/>
              <a:buChar char="•"/>
            </a:pPr>
            <a:r>
              <a:rPr lang="en-US" sz="1800" dirty="0" smtClean="0">
                <a:solidFill>
                  <a:srgbClr val="0F719D"/>
                </a:solidFill>
              </a:rPr>
              <a:t>1mm </a:t>
            </a:r>
            <a:r>
              <a:rPr lang="en-US" sz="1800" dirty="0">
                <a:solidFill>
                  <a:srgbClr val="0F719D"/>
                </a:solidFill>
              </a:rPr>
              <a:t>thick layer </a:t>
            </a:r>
            <a:r>
              <a:rPr lang="en-US" sz="1800" dirty="0" smtClean="0">
                <a:solidFill>
                  <a:srgbClr val="0F719D"/>
                </a:solidFill>
              </a:rPr>
              <a:t>(100 </a:t>
            </a:r>
            <a:r>
              <a:rPr lang="en-US" sz="1800" dirty="0">
                <a:solidFill>
                  <a:srgbClr val="0F719D"/>
                </a:solidFill>
              </a:rPr>
              <a:t>mg/cm²) </a:t>
            </a:r>
            <a:r>
              <a:rPr lang="en-US" sz="1800" dirty="0" smtClean="0">
                <a:solidFill>
                  <a:srgbClr val="0F719D"/>
                </a:solidFill>
              </a:rPr>
              <a:t>is the recommended dose according </a:t>
            </a:r>
            <a:r>
              <a:rPr lang="en-US" sz="1800" dirty="0">
                <a:solidFill>
                  <a:srgbClr val="0F719D"/>
                </a:solidFill>
              </a:rPr>
              <a:t>to </a:t>
            </a:r>
            <a:r>
              <a:rPr lang="en-US" sz="1800" dirty="0" smtClean="0">
                <a:solidFill>
                  <a:srgbClr val="0F719D"/>
                </a:solidFill>
              </a:rPr>
              <a:t>Metvix® </a:t>
            </a:r>
            <a:r>
              <a:rPr lang="en-US" sz="1800" dirty="0">
                <a:solidFill>
                  <a:srgbClr val="0F719D"/>
                </a:solidFill>
              </a:rPr>
              <a:t>Summary of Product Characteristics: lesion-based </a:t>
            </a:r>
            <a:r>
              <a:rPr lang="en-US" sz="1800" dirty="0" smtClean="0">
                <a:solidFill>
                  <a:srgbClr val="0F719D"/>
                </a:solidFill>
              </a:rPr>
              <a:t>treatment</a:t>
            </a:r>
            <a:r>
              <a:rPr lang="en-US" sz="1800" dirty="0">
                <a:solidFill>
                  <a:srgbClr val="0F719D"/>
                </a:solidFill>
              </a:rPr>
              <a:t>, conventional </a:t>
            </a:r>
            <a:r>
              <a:rPr lang="en-US" sz="1800" dirty="0" smtClean="0">
                <a:solidFill>
                  <a:srgbClr val="0F719D"/>
                </a:solidFill>
              </a:rPr>
              <a:t>PDT</a:t>
            </a:r>
          </a:p>
          <a:p>
            <a:pPr marL="1200150" lvl="2" indent="-285750" algn="l">
              <a:buFont typeface="Arial" pitchFamily="34" charset="0"/>
              <a:buChar char="•"/>
            </a:pPr>
            <a:r>
              <a:rPr lang="en-US" sz="1800" dirty="0" smtClean="0">
                <a:solidFill>
                  <a:srgbClr val="0F719D"/>
                </a:solidFill>
              </a:rPr>
              <a:t>0,5 </a:t>
            </a:r>
            <a:r>
              <a:rPr lang="en-US" sz="1800" dirty="0">
                <a:solidFill>
                  <a:srgbClr val="0F719D"/>
                </a:solidFill>
              </a:rPr>
              <a:t>mm thick layer </a:t>
            </a:r>
            <a:r>
              <a:rPr lang="en-US" sz="1800" dirty="0" smtClean="0">
                <a:solidFill>
                  <a:srgbClr val="0F719D"/>
                </a:solidFill>
              </a:rPr>
              <a:t>(40-50 </a:t>
            </a:r>
            <a:r>
              <a:rPr lang="en-US" sz="1800" dirty="0">
                <a:solidFill>
                  <a:srgbClr val="0F719D"/>
                </a:solidFill>
              </a:rPr>
              <a:t>mg/cm²)  </a:t>
            </a:r>
            <a:r>
              <a:rPr lang="en-US" sz="1800" dirty="0" smtClean="0">
                <a:solidFill>
                  <a:srgbClr val="0F719D"/>
                </a:solidFill>
              </a:rPr>
              <a:t>is the amount of Metvix® used in </a:t>
            </a:r>
            <a:r>
              <a:rPr lang="en-US" sz="1800" dirty="0">
                <a:solidFill>
                  <a:srgbClr val="0F719D"/>
                </a:solidFill>
              </a:rPr>
              <a:t>Daylight </a:t>
            </a:r>
            <a:r>
              <a:rPr lang="en-US" sz="1800" dirty="0" smtClean="0">
                <a:solidFill>
                  <a:srgbClr val="0F719D"/>
                </a:solidFill>
              </a:rPr>
              <a:t>Scandinavian </a:t>
            </a:r>
            <a:r>
              <a:rPr lang="en-US" sz="1800" dirty="0">
                <a:solidFill>
                  <a:srgbClr val="0F719D"/>
                </a:solidFill>
              </a:rPr>
              <a:t>study: field-directed </a:t>
            </a:r>
            <a:r>
              <a:rPr lang="en-US" sz="1800" dirty="0" smtClean="0">
                <a:solidFill>
                  <a:srgbClr val="0F719D"/>
                </a:solidFill>
              </a:rPr>
              <a:t>treatment.</a:t>
            </a:r>
          </a:p>
          <a:p>
            <a:pPr marL="2571750" lvl="5" indent="-285750" algn="l">
              <a:buFont typeface="Arial" pitchFamily="34" charset="0"/>
              <a:buChar char="•"/>
            </a:pPr>
            <a:endParaRPr lang="en-US" sz="1400" dirty="0">
              <a:solidFill>
                <a:srgbClr val="0F719D"/>
              </a:solidFill>
            </a:endParaRPr>
          </a:p>
          <a:p>
            <a:pPr marL="742950" lvl="1" indent="-285750" algn="l">
              <a:buFont typeface="Arial" pitchFamily="34" charset="0"/>
              <a:buChar char="•"/>
            </a:pPr>
            <a:r>
              <a:rPr lang="en-US" sz="1800" dirty="0">
                <a:solidFill>
                  <a:srgbClr val="0F719D"/>
                </a:solidFill>
              </a:rPr>
              <a:t>Real life treatment parameters for daylight field treatment </a:t>
            </a:r>
            <a:r>
              <a:rPr lang="en-US" sz="1800" dirty="0" smtClean="0">
                <a:solidFill>
                  <a:srgbClr val="0F719D"/>
                </a:solidFill>
              </a:rPr>
              <a:t>:</a:t>
            </a:r>
          </a:p>
          <a:p>
            <a:pPr marL="1200150" lvl="2" indent="-285750" algn="l">
              <a:buFont typeface="Arial" pitchFamily="34" charset="0"/>
              <a:buChar char="•"/>
            </a:pPr>
            <a:r>
              <a:rPr lang="en-US" sz="1800" dirty="0" smtClean="0">
                <a:solidFill>
                  <a:srgbClr val="0F719D"/>
                </a:solidFill>
              </a:rPr>
              <a:t>In </a:t>
            </a:r>
            <a:r>
              <a:rPr lang="en-US" sz="1800" dirty="0">
                <a:solidFill>
                  <a:srgbClr val="0F719D"/>
                </a:solidFill>
              </a:rPr>
              <a:t>a private practice, a mean area of 50 cm² was treated with a </a:t>
            </a:r>
            <a:r>
              <a:rPr lang="en-US" sz="1800" dirty="0" smtClean="0">
                <a:solidFill>
                  <a:srgbClr val="0F719D"/>
                </a:solidFill>
              </a:rPr>
              <a:t>Metvix® </a:t>
            </a:r>
            <a:r>
              <a:rPr lang="en-US" sz="1800" dirty="0">
                <a:solidFill>
                  <a:srgbClr val="0F719D"/>
                </a:solidFill>
              </a:rPr>
              <a:t>mean dose of 22 mg/cm² (N=11 </a:t>
            </a:r>
            <a:r>
              <a:rPr lang="en-US" sz="1800" dirty="0" smtClean="0">
                <a:solidFill>
                  <a:srgbClr val="0F719D"/>
                </a:solidFill>
              </a:rPr>
              <a:t>patients) i.e. 1.1 gram/patient</a:t>
            </a:r>
          </a:p>
          <a:p>
            <a:pPr marL="1200150" lvl="2" indent="-285750" algn="l">
              <a:buFont typeface="Arial" pitchFamily="34" charset="0"/>
              <a:buChar char="•"/>
            </a:pPr>
            <a:r>
              <a:rPr lang="en-US" sz="1800" dirty="0" smtClean="0">
                <a:solidFill>
                  <a:srgbClr val="0F719D"/>
                </a:solidFill>
              </a:rPr>
              <a:t>In </a:t>
            </a:r>
            <a:r>
              <a:rPr lang="en-US" sz="1800" dirty="0">
                <a:solidFill>
                  <a:srgbClr val="0F719D"/>
                </a:solidFill>
              </a:rPr>
              <a:t>a hospital setting, a mean area of 151 cm² was treated with a </a:t>
            </a:r>
            <a:r>
              <a:rPr lang="en-US" sz="1800" dirty="0" smtClean="0">
                <a:solidFill>
                  <a:srgbClr val="0F719D"/>
                </a:solidFill>
              </a:rPr>
              <a:t>Metvix® </a:t>
            </a:r>
            <a:r>
              <a:rPr lang="en-US" sz="1800" dirty="0">
                <a:solidFill>
                  <a:srgbClr val="0F719D"/>
                </a:solidFill>
              </a:rPr>
              <a:t>mean dose of 15 mg/cm² (</a:t>
            </a:r>
            <a:r>
              <a:rPr lang="en-US" sz="1800" dirty="0" smtClean="0">
                <a:solidFill>
                  <a:srgbClr val="0F719D"/>
                </a:solidFill>
              </a:rPr>
              <a:t>N=12 </a:t>
            </a:r>
            <a:r>
              <a:rPr lang="en-US" sz="1800" dirty="0">
                <a:solidFill>
                  <a:srgbClr val="0F719D"/>
                </a:solidFill>
              </a:rPr>
              <a:t>patients</a:t>
            </a:r>
            <a:r>
              <a:rPr lang="en-US" sz="1800" dirty="0" smtClean="0">
                <a:solidFill>
                  <a:srgbClr val="0F719D"/>
                </a:solidFill>
              </a:rPr>
              <a:t>) i.e. 2.3 gram/patient</a:t>
            </a:r>
            <a:endParaRPr lang="en-US" sz="18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13</a:t>
            </a:fld>
            <a:endParaRPr lang="fr-FR">
              <a:solidFill>
                <a:prstClr val="black">
                  <a:tint val="75000"/>
                </a:prstClr>
              </a:solidFill>
            </a:endParaRPr>
          </a:p>
        </p:txBody>
      </p:sp>
    </p:spTree>
    <p:extLst>
      <p:ext uri="{BB962C8B-B14F-4D97-AF65-F5344CB8AC3E}">
        <p14:creationId xmlns:p14="http://schemas.microsoft.com/office/powerpoint/2010/main" val="19355824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291771" y="2466990"/>
            <a:ext cx="7395029" cy="425448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itchFamily="34" charset="0"/>
              <a:buChar char="•"/>
            </a:pPr>
            <a:r>
              <a:rPr lang="en-US" sz="2000" u="sng" dirty="0" smtClean="0">
                <a:solidFill>
                  <a:srgbClr val="0F719D"/>
                </a:solidFill>
              </a:rPr>
              <a:t>Will </a:t>
            </a:r>
            <a:r>
              <a:rPr lang="en-US" sz="2000" u="sng" dirty="0">
                <a:solidFill>
                  <a:srgbClr val="0F719D"/>
                </a:solidFill>
              </a:rPr>
              <a:t>a thinner layer of </a:t>
            </a:r>
            <a:r>
              <a:rPr lang="en-US" sz="2000" u="sng" dirty="0" smtClean="0">
                <a:solidFill>
                  <a:srgbClr val="0F719D"/>
                </a:solidFill>
              </a:rPr>
              <a:t>Metvix® </a:t>
            </a:r>
            <a:r>
              <a:rPr lang="en-US" sz="2000" u="sng" dirty="0">
                <a:solidFill>
                  <a:srgbClr val="0F719D"/>
                </a:solidFill>
              </a:rPr>
              <a:t>result in less </a:t>
            </a:r>
            <a:r>
              <a:rPr lang="en-US" sz="2000" u="sng" dirty="0" err="1" smtClean="0">
                <a:solidFill>
                  <a:srgbClr val="0F719D"/>
                </a:solidFill>
              </a:rPr>
              <a:t>PpIX</a:t>
            </a:r>
            <a:r>
              <a:rPr lang="en-US" sz="2000" u="sng" dirty="0" smtClean="0">
                <a:solidFill>
                  <a:srgbClr val="0F719D"/>
                </a:solidFill>
              </a:rPr>
              <a:t> formation?</a:t>
            </a:r>
            <a:endParaRPr lang="en-US" sz="2000" u="sng" dirty="0">
              <a:solidFill>
                <a:srgbClr val="0F719D"/>
              </a:solidFill>
            </a:endParaRPr>
          </a:p>
          <a:p>
            <a:pPr marL="742950" lvl="1" indent="-285750" algn="l">
              <a:buFont typeface="Arial" pitchFamily="34" charset="0"/>
              <a:buChar char="•"/>
            </a:pPr>
            <a:r>
              <a:rPr lang="en-US" sz="1800" dirty="0" smtClean="0">
                <a:solidFill>
                  <a:srgbClr val="0F719D"/>
                </a:solidFill>
              </a:rPr>
              <a:t>10 </a:t>
            </a:r>
            <a:r>
              <a:rPr lang="en-US" sz="1800" dirty="0">
                <a:solidFill>
                  <a:srgbClr val="0F719D"/>
                </a:solidFill>
              </a:rPr>
              <a:t>subjects </a:t>
            </a:r>
            <a:r>
              <a:rPr lang="en-US" sz="1800" dirty="0" smtClean="0">
                <a:solidFill>
                  <a:srgbClr val="0F719D"/>
                </a:solidFill>
              </a:rPr>
              <a:t>: Metvix® </a:t>
            </a:r>
            <a:r>
              <a:rPr lang="en-US" sz="1800" dirty="0">
                <a:solidFill>
                  <a:srgbClr val="0F719D"/>
                </a:solidFill>
              </a:rPr>
              <a:t>on 4 </a:t>
            </a:r>
            <a:r>
              <a:rPr lang="en-US" sz="1800" dirty="0" smtClean="0">
                <a:solidFill>
                  <a:srgbClr val="0F719D"/>
                </a:solidFill>
              </a:rPr>
              <a:t>cm² </a:t>
            </a:r>
            <a:r>
              <a:rPr lang="en-US" sz="1800" dirty="0">
                <a:solidFill>
                  <a:srgbClr val="0F719D"/>
                </a:solidFill>
              </a:rPr>
              <a:t>areas </a:t>
            </a:r>
            <a:r>
              <a:rPr lang="en-US" sz="1800" dirty="0" smtClean="0">
                <a:solidFill>
                  <a:srgbClr val="0F719D"/>
                </a:solidFill>
              </a:rPr>
              <a:t>on the arm with sun-damaged skin =&gt; 4 </a:t>
            </a:r>
            <a:r>
              <a:rPr lang="en-US" sz="1800" dirty="0">
                <a:solidFill>
                  <a:srgbClr val="0F719D"/>
                </a:solidFill>
              </a:rPr>
              <a:t>layer thickness 1, 0.5, 0.2 and 0.1 </a:t>
            </a:r>
            <a:r>
              <a:rPr lang="en-US" sz="1800" dirty="0" smtClean="0">
                <a:solidFill>
                  <a:srgbClr val="0F719D"/>
                </a:solidFill>
              </a:rPr>
              <a:t>mm</a:t>
            </a:r>
          </a:p>
          <a:p>
            <a:pPr marL="742950" lvl="1" indent="-285750" algn="l">
              <a:buFont typeface="Arial" pitchFamily="34" charset="0"/>
              <a:buChar char="•"/>
            </a:pPr>
            <a:r>
              <a:rPr lang="en-US" sz="1800" dirty="0" smtClean="0">
                <a:solidFill>
                  <a:srgbClr val="0F719D"/>
                </a:solidFill>
              </a:rPr>
              <a:t>The  </a:t>
            </a:r>
            <a:r>
              <a:rPr lang="en-US" sz="1800" dirty="0">
                <a:solidFill>
                  <a:srgbClr val="0F719D"/>
                </a:solidFill>
              </a:rPr>
              <a:t>areas were either occluded with a transparent dressing or a light proof </a:t>
            </a:r>
            <a:r>
              <a:rPr lang="en-US" sz="1800" dirty="0" smtClean="0">
                <a:solidFill>
                  <a:srgbClr val="0F719D"/>
                </a:solidFill>
              </a:rPr>
              <a:t>dressing.</a:t>
            </a:r>
          </a:p>
          <a:p>
            <a:pPr marL="742950" lvl="1" indent="-285750" algn="l">
              <a:buFont typeface="Arial" pitchFamily="34" charset="0"/>
              <a:buChar char="•"/>
            </a:pPr>
            <a:r>
              <a:rPr lang="en-US" sz="1600" dirty="0" err="1">
                <a:solidFill>
                  <a:srgbClr val="0F719D"/>
                </a:solidFill>
              </a:rPr>
              <a:t>PpIX</a:t>
            </a:r>
            <a:r>
              <a:rPr lang="en-US" sz="1600" dirty="0">
                <a:solidFill>
                  <a:srgbClr val="0F719D"/>
                </a:solidFill>
              </a:rPr>
              <a:t> fluorescence was measured with </a:t>
            </a:r>
            <a:r>
              <a:rPr lang="en-US" sz="1600" dirty="0" err="1">
                <a:solidFill>
                  <a:srgbClr val="0F719D"/>
                </a:solidFill>
              </a:rPr>
              <a:t>Medeikonos</a:t>
            </a:r>
            <a:r>
              <a:rPr lang="en-US" sz="1600" dirty="0">
                <a:solidFill>
                  <a:srgbClr val="0F719D"/>
                </a:solidFill>
              </a:rPr>
              <a:t> PDD/PDT Modell </a:t>
            </a:r>
            <a:r>
              <a:rPr lang="en-US" sz="1600" dirty="0" smtClean="0">
                <a:solidFill>
                  <a:srgbClr val="0F719D"/>
                </a:solidFill>
              </a:rPr>
              <a:t>101</a:t>
            </a:r>
          </a:p>
          <a:p>
            <a:pPr marL="742950" lvl="1" indent="-285750" algn="l">
              <a:buFont typeface="Symbol" pitchFamily="18" charset="2"/>
              <a:buChar char="Þ"/>
            </a:pPr>
            <a:r>
              <a:rPr lang="en-US" sz="1800" dirty="0" smtClean="0">
                <a:solidFill>
                  <a:srgbClr val="0F719D"/>
                </a:solidFill>
              </a:rPr>
              <a:t>After 3 hours, </a:t>
            </a:r>
            <a:r>
              <a:rPr lang="en-US" sz="1800" dirty="0" err="1">
                <a:solidFill>
                  <a:srgbClr val="0F719D"/>
                </a:solidFill>
              </a:rPr>
              <a:t>PpIX</a:t>
            </a:r>
            <a:r>
              <a:rPr lang="en-US" sz="1800" dirty="0">
                <a:solidFill>
                  <a:srgbClr val="0F719D"/>
                </a:solidFill>
              </a:rPr>
              <a:t> fluorescence was not correlated to </a:t>
            </a:r>
            <a:r>
              <a:rPr lang="en-US" sz="1800" dirty="0" smtClean="0">
                <a:solidFill>
                  <a:srgbClr val="0F719D"/>
                </a:solidFill>
              </a:rPr>
              <a:t>Metvix® </a:t>
            </a:r>
            <a:r>
              <a:rPr lang="en-US" sz="1800" dirty="0">
                <a:solidFill>
                  <a:srgbClr val="0F719D"/>
                </a:solidFill>
              </a:rPr>
              <a:t>layer </a:t>
            </a:r>
            <a:r>
              <a:rPr lang="en-US" sz="1800" dirty="0" smtClean="0">
                <a:solidFill>
                  <a:srgbClr val="0F719D"/>
                </a:solidFill>
              </a:rPr>
              <a:t>thickness</a:t>
            </a:r>
          </a:p>
          <a:p>
            <a:pPr marL="2571750" lvl="5" indent="-285750" algn="l">
              <a:buFont typeface="Symbol" pitchFamily="18" charset="2"/>
              <a:buChar char="Þ"/>
            </a:pPr>
            <a:endParaRPr lang="en-US" sz="1000" dirty="0">
              <a:solidFill>
                <a:srgbClr val="0F719D"/>
              </a:solidFill>
            </a:endParaRPr>
          </a:p>
          <a:p>
            <a:pPr marL="285750" indent="-285750" algn="l">
              <a:buFont typeface="Arial" pitchFamily="34" charset="0"/>
              <a:buChar char="•"/>
            </a:pPr>
            <a:r>
              <a:rPr lang="en-US" sz="2000" u="sng" dirty="0" smtClean="0">
                <a:solidFill>
                  <a:srgbClr val="0F719D"/>
                </a:solidFill>
              </a:rPr>
              <a:t>How </a:t>
            </a:r>
            <a:r>
              <a:rPr lang="en-US" sz="2000" u="sng" dirty="0">
                <a:solidFill>
                  <a:srgbClr val="0F719D"/>
                </a:solidFill>
              </a:rPr>
              <a:t>much </a:t>
            </a:r>
            <a:r>
              <a:rPr lang="en-US" sz="2000" u="sng" dirty="0" smtClean="0">
                <a:solidFill>
                  <a:srgbClr val="0F719D"/>
                </a:solidFill>
              </a:rPr>
              <a:t>Metvix® </a:t>
            </a:r>
            <a:r>
              <a:rPr lang="en-US" sz="2000" u="sng" dirty="0">
                <a:solidFill>
                  <a:srgbClr val="0F719D"/>
                </a:solidFill>
              </a:rPr>
              <a:t>can be used from each tube of 2 g?</a:t>
            </a:r>
          </a:p>
          <a:p>
            <a:pPr marL="742950" lvl="1" indent="-285750" algn="l">
              <a:buFont typeface="Arial" pitchFamily="34" charset="0"/>
              <a:buChar char="•"/>
            </a:pPr>
            <a:r>
              <a:rPr lang="en-US" sz="1800" dirty="0">
                <a:solidFill>
                  <a:srgbClr val="0F719D"/>
                </a:solidFill>
              </a:rPr>
              <a:t>2g tubes were weighted after being emptied manually of with a tube squeezer.</a:t>
            </a:r>
          </a:p>
          <a:p>
            <a:pPr marL="742950" lvl="1" indent="-285750" algn="l">
              <a:buFont typeface="Arial" pitchFamily="34" charset="0"/>
              <a:buChar char="•"/>
            </a:pPr>
            <a:r>
              <a:rPr lang="en-US" sz="1800" dirty="0">
                <a:solidFill>
                  <a:srgbClr val="0F719D"/>
                </a:solidFill>
              </a:rPr>
              <a:t>An equivalent quantity of </a:t>
            </a:r>
            <a:r>
              <a:rPr lang="en-US" sz="1800" dirty="0" smtClean="0">
                <a:solidFill>
                  <a:srgbClr val="0F719D"/>
                </a:solidFill>
              </a:rPr>
              <a:t>Metvix® </a:t>
            </a:r>
            <a:r>
              <a:rPr lang="en-US" sz="1800" dirty="0">
                <a:solidFill>
                  <a:srgbClr val="0F719D"/>
                </a:solidFill>
              </a:rPr>
              <a:t>was obtained: 92-93% of the 2- grams quantity</a:t>
            </a: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14</a:t>
            </a:fld>
            <a:endParaRPr lang="fr-FR">
              <a:solidFill>
                <a:prstClr val="black">
                  <a:tint val="75000"/>
                </a:prstClr>
              </a:solidFill>
            </a:endParaRPr>
          </a:p>
        </p:txBody>
      </p:sp>
      <p:sp>
        <p:nvSpPr>
          <p:cNvPr id="6" name="Espace réservé du titre 1"/>
          <p:cNvSpPr txBox="1">
            <a:spLocks/>
          </p:cNvSpPr>
          <p:nvPr/>
        </p:nvSpPr>
        <p:spPr>
          <a:xfrm>
            <a:off x="1480455" y="830513"/>
            <a:ext cx="7445829" cy="138973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rgbClr val="D21121"/>
                </a:solidFill>
              </a:rPr>
              <a:t>Optimizing the amount of </a:t>
            </a:r>
            <a:r>
              <a:rPr lang="en-US" sz="3600" dirty="0" smtClean="0">
                <a:solidFill>
                  <a:srgbClr val="D21121"/>
                </a:solidFill>
              </a:rPr>
              <a:t>Metvix® </a:t>
            </a:r>
          </a:p>
          <a:p>
            <a:pPr algn="l"/>
            <a:r>
              <a:rPr lang="en-US" sz="3600" dirty="0" smtClean="0">
                <a:solidFill>
                  <a:srgbClr val="D21121"/>
                </a:solidFill>
              </a:rPr>
              <a:t>in </a:t>
            </a:r>
            <a:r>
              <a:rPr lang="en-US" sz="3600" dirty="0">
                <a:solidFill>
                  <a:srgbClr val="D21121"/>
                </a:solidFill>
              </a:rPr>
              <a:t>daylight PDT</a:t>
            </a:r>
          </a:p>
          <a:p>
            <a:pPr algn="l"/>
            <a:r>
              <a:rPr lang="en-US" sz="2000" dirty="0">
                <a:solidFill>
                  <a:srgbClr val="D21121"/>
                </a:solidFill>
              </a:rPr>
              <a:t>Hans Christian </a:t>
            </a:r>
            <a:r>
              <a:rPr lang="en-US" sz="2000" dirty="0" err="1">
                <a:solidFill>
                  <a:srgbClr val="D21121"/>
                </a:solidFill>
              </a:rPr>
              <a:t>Wulf</a:t>
            </a:r>
            <a:r>
              <a:rPr lang="en-US" sz="2000" dirty="0">
                <a:solidFill>
                  <a:srgbClr val="D21121"/>
                </a:solidFill>
              </a:rPr>
              <a:t>, Copenhagen, Denmark</a:t>
            </a:r>
          </a:p>
        </p:txBody>
      </p:sp>
    </p:spTree>
    <p:extLst>
      <p:ext uri="{BB962C8B-B14F-4D97-AF65-F5344CB8AC3E}">
        <p14:creationId xmlns:p14="http://schemas.microsoft.com/office/powerpoint/2010/main" val="41647029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6" y="1"/>
            <a:ext cx="7395028" cy="63862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D21121"/>
                </a:solidFill>
              </a:rPr>
              <a:t>Hot </a:t>
            </a:r>
            <a:r>
              <a:rPr lang="fr-FR" sz="3600" dirty="0" err="1" smtClean="0">
                <a:solidFill>
                  <a:srgbClr val="D21121"/>
                </a:solidFill>
              </a:rPr>
              <a:t>topics</a:t>
            </a:r>
            <a:r>
              <a:rPr lang="fr-FR" sz="3600" dirty="0" smtClean="0">
                <a:solidFill>
                  <a:srgbClr val="D21121"/>
                </a:solidFill>
              </a:rPr>
              <a:t> 2013</a:t>
            </a:r>
            <a:endParaRPr lang="fr-FR" sz="3600" dirty="0">
              <a:solidFill>
                <a:srgbClr val="D21121"/>
              </a:solidFill>
            </a:endParaRPr>
          </a:p>
        </p:txBody>
      </p:sp>
      <p:sp>
        <p:nvSpPr>
          <p:cNvPr id="8" name="Espace réservé du texte 2"/>
          <p:cNvSpPr txBox="1">
            <a:spLocks/>
          </p:cNvSpPr>
          <p:nvPr/>
        </p:nvSpPr>
        <p:spPr>
          <a:xfrm>
            <a:off x="1524000" y="1233713"/>
            <a:ext cx="7162800" cy="54877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itchFamily="34" charset="0"/>
              <a:buChar char="•"/>
            </a:pPr>
            <a:r>
              <a:rPr lang="en-US" sz="1400" b="1" dirty="0">
                <a:solidFill>
                  <a:srgbClr val="D21121"/>
                </a:solidFill>
              </a:rPr>
              <a:t>New guidelines and </a:t>
            </a:r>
            <a:r>
              <a:rPr lang="en-US" sz="1400" b="1" dirty="0" smtClean="0">
                <a:solidFill>
                  <a:srgbClr val="D21121"/>
                </a:solidFill>
              </a:rPr>
              <a:t>consensus</a:t>
            </a:r>
          </a:p>
          <a:p>
            <a:pPr marL="285750" indent="-285750" algn="l">
              <a:buFont typeface="Wingdings" pitchFamily="2" charset="2"/>
              <a:buChar char="ü"/>
            </a:pPr>
            <a:r>
              <a:rPr lang="en-US" sz="1200" dirty="0">
                <a:solidFill>
                  <a:srgbClr val="0F719D"/>
                </a:solidFill>
                <a:hlinkClick r:id="rId2" action="ppaction://hlinksldjump"/>
              </a:rPr>
              <a:t>New guidelines for PDT</a:t>
            </a:r>
            <a:r>
              <a:rPr lang="en-US" sz="1200" dirty="0">
                <a:solidFill>
                  <a:srgbClr val="0F719D"/>
                </a:solidFill>
              </a:rPr>
              <a:t>. </a:t>
            </a:r>
            <a:r>
              <a:rPr lang="en-US" sz="1200" dirty="0" smtClean="0">
                <a:solidFill>
                  <a:schemeClr val="tx1"/>
                </a:solidFill>
              </a:rPr>
              <a:t>LR </a:t>
            </a:r>
            <a:r>
              <a:rPr lang="en-US" sz="1200" dirty="0">
                <a:solidFill>
                  <a:schemeClr val="tx1"/>
                </a:solidFill>
              </a:rPr>
              <a:t>Braathen, </a:t>
            </a:r>
            <a:r>
              <a:rPr lang="en-US" sz="1200" dirty="0" smtClean="0">
                <a:solidFill>
                  <a:schemeClr val="tx1"/>
                </a:solidFill>
              </a:rPr>
              <a:t>Switzerland </a:t>
            </a:r>
            <a:r>
              <a:rPr lang="en-US" sz="1200" dirty="0">
                <a:solidFill>
                  <a:schemeClr val="tx1"/>
                </a:solidFill>
              </a:rPr>
              <a:t>and </a:t>
            </a:r>
            <a:r>
              <a:rPr lang="en-US" sz="1200" dirty="0" smtClean="0">
                <a:solidFill>
                  <a:schemeClr val="tx1"/>
                </a:solidFill>
              </a:rPr>
              <a:t>CA Morton, UK</a:t>
            </a:r>
            <a:endParaRPr lang="en-US" sz="1200" dirty="0">
              <a:solidFill>
                <a:schemeClr val="tx1"/>
              </a:solidFill>
            </a:endParaRPr>
          </a:p>
          <a:p>
            <a:pPr marL="285750" indent="-285750" algn="l">
              <a:buFont typeface="Wingdings" pitchFamily="2" charset="2"/>
              <a:buChar char="ü"/>
            </a:pPr>
            <a:r>
              <a:rPr lang="en-US" sz="1200" dirty="0">
                <a:solidFill>
                  <a:srgbClr val="0F719D"/>
                </a:solidFill>
                <a:hlinkClick r:id="rId3" action="ppaction://hlinksldjump"/>
              </a:rPr>
              <a:t>German </a:t>
            </a:r>
            <a:r>
              <a:rPr lang="en-US" sz="1200" dirty="0" smtClean="0">
                <a:solidFill>
                  <a:srgbClr val="0F719D"/>
                </a:solidFill>
                <a:hlinkClick r:id="rId3" action="ppaction://hlinksldjump"/>
              </a:rPr>
              <a:t>consensus </a:t>
            </a:r>
            <a:r>
              <a:rPr lang="en-US" sz="1200" dirty="0">
                <a:solidFill>
                  <a:srgbClr val="0F719D"/>
                </a:solidFill>
                <a:hlinkClick r:id="rId3" action="ppaction://hlinksldjump"/>
              </a:rPr>
              <a:t>on PDT for skin </a:t>
            </a:r>
            <a:r>
              <a:rPr lang="en-US" sz="1200" dirty="0" smtClean="0">
                <a:solidFill>
                  <a:srgbClr val="0F719D"/>
                </a:solidFill>
                <a:hlinkClick r:id="rId3" action="ppaction://hlinksldjump"/>
              </a:rPr>
              <a:t>rejuvenation. </a:t>
            </a:r>
            <a:r>
              <a:rPr lang="en-US" sz="1200" dirty="0" smtClean="0">
                <a:solidFill>
                  <a:schemeClr val="tx1"/>
                </a:solidFill>
              </a:rPr>
              <a:t>RM Szeimies, Germany</a:t>
            </a:r>
            <a:endParaRPr lang="en-US" sz="1600" b="1" dirty="0">
              <a:solidFill>
                <a:srgbClr val="D21121"/>
              </a:solidFill>
            </a:endParaRPr>
          </a:p>
          <a:p>
            <a:pPr marL="285750" indent="-285750" algn="l">
              <a:buFont typeface="Arial" pitchFamily="34" charset="0"/>
              <a:buChar char="•"/>
            </a:pPr>
            <a:r>
              <a:rPr lang="en-US" sz="1400" b="1" dirty="0" smtClean="0">
                <a:solidFill>
                  <a:srgbClr val="D21121"/>
                </a:solidFill>
              </a:rPr>
              <a:t>Daylight-PDT</a:t>
            </a:r>
          </a:p>
          <a:p>
            <a:pPr marL="285750" indent="-285750" algn="l">
              <a:buFont typeface="Wingdings" pitchFamily="2" charset="2"/>
              <a:buChar char="ü"/>
            </a:pPr>
            <a:r>
              <a:rPr lang="en-US" sz="1200" dirty="0" smtClean="0">
                <a:solidFill>
                  <a:srgbClr val="0F719D"/>
                </a:solidFill>
                <a:hlinkClick r:id="rId4" action="ppaction://hlinksldjump"/>
              </a:rPr>
              <a:t>Efficacy </a:t>
            </a:r>
            <a:r>
              <a:rPr lang="en-US" sz="1200" dirty="0">
                <a:solidFill>
                  <a:srgbClr val="0F719D"/>
                </a:solidFill>
                <a:hlinkClick r:id="rId4" action="ppaction://hlinksldjump"/>
              </a:rPr>
              <a:t>and safety of MAL cream activated by natural daylight in AK: a randomized, investigator blinded, controlled, phase 3 </a:t>
            </a:r>
            <a:r>
              <a:rPr lang="en-US" sz="1200" dirty="0" smtClean="0">
                <a:solidFill>
                  <a:srgbClr val="0F719D"/>
                </a:solidFill>
                <a:hlinkClick r:id="rId4" action="ppaction://hlinksldjump"/>
              </a:rPr>
              <a:t>study</a:t>
            </a:r>
            <a:r>
              <a:rPr lang="en-US" sz="1200" dirty="0" smtClean="0">
                <a:solidFill>
                  <a:srgbClr val="0F719D"/>
                </a:solidFill>
              </a:rPr>
              <a:t>. </a:t>
            </a:r>
            <a:r>
              <a:rPr lang="en-US" sz="1200" dirty="0" smtClean="0">
                <a:solidFill>
                  <a:schemeClr val="tx1"/>
                </a:solidFill>
              </a:rPr>
              <a:t>S </a:t>
            </a:r>
            <a:r>
              <a:rPr lang="en-US" sz="1200" dirty="0" err="1" smtClean="0">
                <a:solidFill>
                  <a:schemeClr val="tx1"/>
                </a:solidFill>
              </a:rPr>
              <a:t>Shumack</a:t>
            </a:r>
            <a:r>
              <a:rPr lang="en-US" sz="1200" dirty="0" smtClean="0">
                <a:solidFill>
                  <a:schemeClr val="tx1"/>
                </a:solidFill>
              </a:rPr>
              <a:t>, Australia</a:t>
            </a:r>
            <a:endParaRPr lang="en-US" sz="1200" dirty="0">
              <a:solidFill>
                <a:schemeClr val="tx1"/>
              </a:solidFill>
            </a:endParaRPr>
          </a:p>
          <a:p>
            <a:pPr marL="285750" indent="-285750" algn="l">
              <a:buFont typeface="Wingdings" pitchFamily="2" charset="2"/>
              <a:buChar char="ü"/>
            </a:pPr>
            <a:r>
              <a:rPr lang="en-US" sz="1200" dirty="0" smtClean="0">
                <a:solidFill>
                  <a:srgbClr val="0F719D"/>
                </a:solidFill>
                <a:hlinkClick r:id="rId5" action="ppaction://hlinksldjump"/>
              </a:rPr>
              <a:t>Daylight </a:t>
            </a:r>
            <a:r>
              <a:rPr lang="en-US" sz="1200" dirty="0">
                <a:solidFill>
                  <a:srgbClr val="0F719D"/>
                </a:solidFill>
                <a:hlinkClick r:id="rId5" action="ppaction://hlinksldjump"/>
              </a:rPr>
              <a:t>PDT for </a:t>
            </a:r>
            <a:r>
              <a:rPr lang="en-US" sz="1200" dirty="0" err="1" smtClean="0">
                <a:solidFill>
                  <a:srgbClr val="0F719D"/>
                </a:solidFill>
                <a:hlinkClick r:id="rId5" action="ppaction://hlinksldjump"/>
              </a:rPr>
              <a:t>leishmaniasis</a:t>
            </a:r>
            <a:r>
              <a:rPr lang="en-US" sz="1200" dirty="0" smtClean="0">
                <a:solidFill>
                  <a:srgbClr val="0F719D"/>
                </a:solidFill>
              </a:rPr>
              <a:t>. </a:t>
            </a:r>
            <a:r>
              <a:rPr lang="en-US" sz="1200" dirty="0" smtClean="0">
                <a:solidFill>
                  <a:schemeClr val="tx1"/>
                </a:solidFill>
              </a:rPr>
              <a:t>CD </a:t>
            </a:r>
            <a:r>
              <a:rPr lang="en-US" sz="1200" dirty="0" err="1" smtClean="0">
                <a:solidFill>
                  <a:schemeClr val="tx1"/>
                </a:solidFill>
              </a:rPr>
              <a:t>Enk</a:t>
            </a:r>
            <a:r>
              <a:rPr lang="en-US" sz="1200" dirty="0">
                <a:solidFill>
                  <a:schemeClr val="tx1"/>
                </a:solidFill>
              </a:rPr>
              <a:t>, </a:t>
            </a:r>
            <a:r>
              <a:rPr lang="en-US" sz="1200" dirty="0" smtClean="0">
                <a:solidFill>
                  <a:schemeClr val="tx1"/>
                </a:solidFill>
              </a:rPr>
              <a:t>Israel</a:t>
            </a:r>
          </a:p>
          <a:p>
            <a:pPr marL="285750" indent="-285750" algn="l">
              <a:buFont typeface="Wingdings" pitchFamily="2" charset="2"/>
              <a:buChar char="ü"/>
            </a:pPr>
            <a:r>
              <a:rPr lang="en-US" sz="1200" dirty="0">
                <a:solidFill>
                  <a:srgbClr val="0F719D"/>
                </a:solidFill>
                <a:hlinkClick r:id="rId6" action="ppaction://hlinksldjump"/>
              </a:rPr>
              <a:t>Optimizing the amount of </a:t>
            </a:r>
            <a:r>
              <a:rPr lang="en-US" sz="1200" dirty="0" smtClean="0">
                <a:solidFill>
                  <a:srgbClr val="0F719D"/>
                </a:solidFill>
                <a:hlinkClick r:id="rId6" action="ppaction://hlinksldjump"/>
              </a:rPr>
              <a:t>Metvix® </a:t>
            </a:r>
            <a:r>
              <a:rPr lang="en-US" sz="1200" dirty="0">
                <a:solidFill>
                  <a:srgbClr val="0F719D"/>
                </a:solidFill>
                <a:hlinkClick r:id="rId6" action="ppaction://hlinksldjump"/>
              </a:rPr>
              <a:t>used in daylight PDT</a:t>
            </a:r>
            <a:r>
              <a:rPr lang="en-US" sz="1200" dirty="0">
                <a:solidFill>
                  <a:srgbClr val="0F719D"/>
                </a:solidFill>
              </a:rPr>
              <a:t>.</a:t>
            </a:r>
            <a:r>
              <a:rPr lang="en-US" sz="1200" dirty="0">
                <a:solidFill>
                  <a:schemeClr val="tx1"/>
                </a:solidFill>
              </a:rPr>
              <a:t> HC </a:t>
            </a:r>
            <a:r>
              <a:rPr lang="en-US" sz="1200" dirty="0" err="1">
                <a:solidFill>
                  <a:schemeClr val="tx1"/>
                </a:solidFill>
              </a:rPr>
              <a:t>Wulf</a:t>
            </a:r>
            <a:r>
              <a:rPr lang="en-US" sz="1200" dirty="0">
                <a:solidFill>
                  <a:schemeClr val="tx1"/>
                </a:solidFill>
              </a:rPr>
              <a:t>, </a:t>
            </a:r>
            <a:r>
              <a:rPr lang="en-US" sz="1200" dirty="0" smtClean="0">
                <a:solidFill>
                  <a:schemeClr val="tx1"/>
                </a:solidFill>
              </a:rPr>
              <a:t>Denmark</a:t>
            </a:r>
            <a:endParaRPr lang="en-US" sz="1200" b="1" dirty="0">
              <a:solidFill>
                <a:srgbClr val="D21121"/>
              </a:solidFill>
            </a:endParaRPr>
          </a:p>
          <a:p>
            <a:pPr marL="285750" indent="-285750" algn="l">
              <a:buFont typeface="Arial" pitchFamily="34" charset="0"/>
              <a:buChar char="•"/>
            </a:pPr>
            <a:r>
              <a:rPr lang="en-US" sz="1400" b="1" dirty="0">
                <a:solidFill>
                  <a:srgbClr val="D21121"/>
                </a:solidFill>
              </a:rPr>
              <a:t>Latest </a:t>
            </a:r>
            <a:r>
              <a:rPr lang="en-US" sz="1400" b="1" dirty="0" smtClean="0">
                <a:solidFill>
                  <a:srgbClr val="D21121"/>
                </a:solidFill>
              </a:rPr>
              <a:t>news</a:t>
            </a:r>
          </a:p>
          <a:p>
            <a:pPr marL="285750" indent="-285750" algn="l">
              <a:buFont typeface="Wingdings" pitchFamily="2" charset="2"/>
              <a:buChar char="ü"/>
            </a:pPr>
            <a:r>
              <a:rPr lang="en-US" sz="1200" dirty="0">
                <a:solidFill>
                  <a:srgbClr val="0F719D"/>
                </a:solidFill>
                <a:hlinkClick r:id="rId7" action="ppaction://hlinksldjump"/>
              </a:rPr>
              <a:t>Pulsed Dye Laser mediated photodynamic therapy for actinic keratosis: Results of a randomized clinical </a:t>
            </a:r>
            <a:r>
              <a:rPr lang="en-US" sz="1200" dirty="0" smtClean="0">
                <a:solidFill>
                  <a:srgbClr val="0F719D"/>
                </a:solidFill>
                <a:hlinkClick r:id="rId7" action="ppaction://hlinksldjump"/>
              </a:rPr>
              <a:t>trial</a:t>
            </a:r>
            <a:r>
              <a:rPr lang="en-US" sz="1200" dirty="0" smtClean="0">
                <a:solidFill>
                  <a:srgbClr val="0F719D"/>
                </a:solidFill>
              </a:rPr>
              <a:t>. </a:t>
            </a:r>
            <a:r>
              <a:rPr lang="en-US" sz="1200" dirty="0" smtClean="0">
                <a:solidFill>
                  <a:schemeClr val="tx1"/>
                </a:solidFill>
              </a:rPr>
              <a:t>J </a:t>
            </a:r>
            <a:r>
              <a:rPr lang="en-US" sz="1200" dirty="0" err="1">
                <a:solidFill>
                  <a:schemeClr val="tx1"/>
                </a:solidFill>
              </a:rPr>
              <a:t>Kessels</a:t>
            </a:r>
            <a:r>
              <a:rPr lang="en-US" sz="1200" dirty="0">
                <a:solidFill>
                  <a:schemeClr val="tx1"/>
                </a:solidFill>
              </a:rPr>
              <a:t>, </a:t>
            </a:r>
            <a:r>
              <a:rPr lang="en-US" sz="1200" dirty="0" smtClean="0">
                <a:solidFill>
                  <a:schemeClr val="tx1"/>
                </a:solidFill>
              </a:rPr>
              <a:t>The </a:t>
            </a:r>
            <a:r>
              <a:rPr lang="en-US" sz="1200" dirty="0">
                <a:solidFill>
                  <a:schemeClr val="tx1"/>
                </a:solidFill>
              </a:rPr>
              <a:t>Netherlands</a:t>
            </a:r>
          </a:p>
          <a:p>
            <a:pPr marL="285750" indent="-285750" algn="l">
              <a:buFont typeface="Wingdings" pitchFamily="2" charset="2"/>
              <a:buChar char="ü"/>
            </a:pPr>
            <a:r>
              <a:rPr lang="en-US" sz="1200" dirty="0">
                <a:solidFill>
                  <a:srgbClr val="0F719D"/>
                </a:solidFill>
                <a:hlinkClick r:id="rId8" action="ppaction://hlinksldjump"/>
              </a:rPr>
              <a:t>PDT with nitrous oxide </a:t>
            </a:r>
            <a:r>
              <a:rPr lang="en-US" sz="1200" dirty="0" smtClean="0">
                <a:solidFill>
                  <a:srgbClr val="0F719D"/>
                </a:solidFill>
                <a:hlinkClick r:id="rId8" action="ppaction://hlinksldjump"/>
              </a:rPr>
              <a:t>sedation</a:t>
            </a:r>
            <a:r>
              <a:rPr lang="en-US" sz="1200" dirty="0" smtClean="0">
                <a:solidFill>
                  <a:srgbClr val="0F719D"/>
                </a:solidFill>
              </a:rPr>
              <a:t>. </a:t>
            </a:r>
            <a:r>
              <a:rPr lang="en-US" sz="1200" dirty="0" smtClean="0">
                <a:solidFill>
                  <a:schemeClr val="tx1"/>
                </a:solidFill>
              </a:rPr>
              <a:t>I </a:t>
            </a:r>
            <a:r>
              <a:rPr lang="en-US" sz="1200" dirty="0" err="1" smtClean="0">
                <a:solidFill>
                  <a:schemeClr val="tx1"/>
                </a:solidFill>
              </a:rPr>
              <a:t>Polimón-Olabarrieta</a:t>
            </a:r>
            <a:r>
              <a:rPr lang="en-US" sz="1200" dirty="0">
                <a:solidFill>
                  <a:schemeClr val="tx1"/>
                </a:solidFill>
              </a:rPr>
              <a:t>, </a:t>
            </a:r>
            <a:r>
              <a:rPr lang="en-US" sz="1200" dirty="0" smtClean="0">
                <a:solidFill>
                  <a:schemeClr val="tx1"/>
                </a:solidFill>
              </a:rPr>
              <a:t>Spain</a:t>
            </a:r>
          </a:p>
          <a:p>
            <a:pPr marL="285750" indent="-285750" algn="l">
              <a:buFont typeface="Wingdings" pitchFamily="2" charset="2"/>
              <a:buChar char="ü"/>
            </a:pPr>
            <a:r>
              <a:rPr lang="en-US" sz="1200" dirty="0">
                <a:solidFill>
                  <a:srgbClr val="0F719D"/>
                </a:solidFill>
                <a:hlinkClick r:id="rId9" action="ppaction://hlinksldjump"/>
              </a:rPr>
              <a:t>A randomized trial of PDT, CO2-Laser, </a:t>
            </a:r>
            <a:r>
              <a:rPr lang="en-US" sz="1200" dirty="0" err="1">
                <a:solidFill>
                  <a:srgbClr val="0F719D"/>
                </a:solidFill>
                <a:hlinkClick r:id="rId9" action="ppaction://hlinksldjump"/>
              </a:rPr>
              <a:t>diclofenac</a:t>
            </a:r>
            <a:r>
              <a:rPr lang="en-US" sz="1200" dirty="0">
                <a:solidFill>
                  <a:srgbClr val="0F719D"/>
                </a:solidFill>
                <a:hlinkClick r:id="rId9" action="ppaction://hlinksldjump"/>
              </a:rPr>
              <a:t> gel and </a:t>
            </a:r>
            <a:r>
              <a:rPr lang="en-US" sz="1200" dirty="0" err="1">
                <a:solidFill>
                  <a:srgbClr val="0F719D"/>
                </a:solidFill>
                <a:hlinkClick r:id="rId9" action="ppaction://hlinksldjump"/>
              </a:rPr>
              <a:t>cryotherapy</a:t>
            </a:r>
            <a:r>
              <a:rPr lang="en-US" sz="1200" dirty="0">
                <a:solidFill>
                  <a:srgbClr val="0F719D"/>
                </a:solidFill>
                <a:hlinkClick r:id="rId9" action="ppaction://hlinksldjump"/>
              </a:rPr>
              <a:t> for </a:t>
            </a:r>
            <a:r>
              <a:rPr lang="en-US" sz="1200" dirty="0" smtClean="0">
                <a:solidFill>
                  <a:srgbClr val="0F719D"/>
                </a:solidFill>
                <a:hlinkClick r:id="rId9" action="ppaction://hlinksldjump"/>
              </a:rPr>
              <a:t>AK</a:t>
            </a:r>
            <a:r>
              <a:rPr lang="en-US" sz="1200" dirty="0" smtClean="0">
                <a:solidFill>
                  <a:srgbClr val="0F719D"/>
                </a:solidFill>
              </a:rPr>
              <a:t>. </a:t>
            </a:r>
            <a:r>
              <a:rPr lang="en-US" sz="1200" dirty="0" smtClean="0">
                <a:solidFill>
                  <a:schemeClr val="tx1"/>
                </a:solidFill>
              </a:rPr>
              <a:t>PG Calzavara-Pinton</a:t>
            </a:r>
            <a:r>
              <a:rPr lang="en-US" sz="1200" dirty="0">
                <a:solidFill>
                  <a:schemeClr val="tx1"/>
                </a:solidFill>
              </a:rPr>
              <a:t>, </a:t>
            </a:r>
            <a:r>
              <a:rPr lang="en-US" sz="1200" dirty="0" smtClean="0">
                <a:solidFill>
                  <a:schemeClr val="tx1"/>
                </a:solidFill>
              </a:rPr>
              <a:t>Italy</a:t>
            </a:r>
          </a:p>
          <a:p>
            <a:pPr marL="285750" indent="-285750" algn="l">
              <a:buFont typeface="Wingdings" pitchFamily="2" charset="2"/>
              <a:buChar char="ü"/>
            </a:pPr>
            <a:r>
              <a:rPr lang="en-US" sz="1200" dirty="0">
                <a:solidFill>
                  <a:srgbClr val="0F719D"/>
                </a:solidFill>
                <a:hlinkClick r:id="rId10" action="ppaction://hlinksldjump"/>
              </a:rPr>
              <a:t>Comparison of lesion vs. field treatment with PDT</a:t>
            </a:r>
            <a:r>
              <a:rPr lang="fr-FR" sz="1200" dirty="0">
                <a:solidFill>
                  <a:srgbClr val="0F719D"/>
                </a:solidFill>
                <a:hlinkClick r:id="rId10" action="ppaction://hlinksldjump"/>
              </a:rPr>
              <a:t> </a:t>
            </a:r>
            <a:r>
              <a:rPr lang="en-US" sz="1200" dirty="0">
                <a:solidFill>
                  <a:srgbClr val="0F719D"/>
                </a:solidFill>
                <a:hlinkClick r:id="rId10" action="ppaction://hlinksldjump"/>
              </a:rPr>
              <a:t>in AK prevention: first preliminary results</a:t>
            </a:r>
            <a:r>
              <a:rPr lang="fr-FR" sz="1200" dirty="0">
                <a:solidFill>
                  <a:srgbClr val="0F719D"/>
                </a:solidFill>
                <a:hlinkClick r:id="rId10" action="ppaction://hlinksldjump"/>
              </a:rPr>
              <a:t>. </a:t>
            </a:r>
            <a:r>
              <a:rPr lang="en-US" sz="1200" dirty="0">
                <a:solidFill>
                  <a:schemeClr val="tx1"/>
                </a:solidFill>
              </a:rPr>
              <a:t>RMJP </a:t>
            </a:r>
            <a:r>
              <a:rPr lang="en-US" sz="1200" dirty="0" err="1">
                <a:solidFill>
                  <a:schemeClr val="tx1"/>
                </a:solidFill>
              </a:rPr>
              <a:t>Gerritsen</a:t>
            </a:r>
            <a:r>
              <a:rPr lang="en-US" sz="1200" dirty="0">
                <a:solidFill>
                  <a:schemeClr val="tx1"/>
                </a:solidFill>
              </a:rPr>
              <a:t>, The Netherlands</a:t>
            </a:r>
            <a:endParaRPr lang="fr-FR" sz="1200" dirty="0">
              <a:solidFill>
                <a:schemeClr val="tx1"/>
              </a:solidFill>
            </a:endParaRPr>
          </a:p>
          <a:p>
            <a:pPr marL="285750" indent="-285750" algn="l">
              <a:buFont typeface="Wingdings" pitchFamily="2" charset="2"/>
              <a:buChar char="ü"/>
            </a:pPr>
            <a:r>
              <a:rPr lang="en-US" sz="1200" dirty="0" smtClean="0">
                <a:solidFill>
                  <a:srgbClr val="0F719D"/>
                </a:solidFill>
                <a:hlinkClick r:id="rId11" action="ppaction://hlinksldjump"/>
              </a:rPr>
              <a:t>PDT </a:t>
            </a:r>
            <a:r>
              <a:rPr lang="en-US" sz="1200" dirty="0">
                <a:solidFill>
                  <a:srgbClr val="0F719D"/>
                </a:solidFill>
                <a:hlinkClick r:id="rId11" action="ppaction://hlinksldjump"/>
              </a:rPr>
              <a:t>versus topical </a:t>
            </a:r>
            <a:r>
              <a:rPr lang="en-US" sz="1200" dirty="0" err="1">
                <a:solidFill>
                  <a:srgbClr val="0F719D"/>
                </a:solidFill>
                <a:hlinkClick r:id="rId11" action="ppaction://hlinksldjump"/>
              </a:rPr>
              <a:t>imiquimod</a:t>
            </a:r>
            <a:r>
              <a:rPr lang="en-US" sz="1200" dirty="0">
                <a:solidFill>
                  <a:srgbClr val="0F719D"/>
                </a:solidFill>
                <a:hlinkClick r:id="rId11" action="ppaction://hlinksldjump"/>
              </a:rPr>
              <a:t> versus topical 5-fluorouracil for treatment of superficial BCC: a single blind, </a:t>
            </a:r>
            <a:r>
              <a:rPr lang="en-US" sz="1200" dirty="0" err="1">
                <a:solidFill>
                  <a:srgbClr val="0F719D"/>
                </a:solidFill>
                <a:hlinkClick r:id="rId11" action="ppaction://hlinksldjump"/>
              </a:rPr>
              <a:t>noninferiority</a:t>
            </a:r>
            <a:r>
              <a:rPr lang="en-US" sz="1200" dirty="0">
                <a:solidFill>
                  <a:srgbClr val="0F719D"/>
                </a:solidFill>
                <a:hlinkClick r:id="rId11" action="ppaction://hlinksldjump"/>
              </a:rPr>
              <a:t>, randomized controlled </a:t>
            </a:r>
            <a:r>
              <a:rPr lang="en-US" sz="1200" dirty="0" smtClean="0">
                <a:solidFill>
                  <a:srgbClr val="0F719D"/>
                </a:solidFill>
                <a:hlinkClick r:id="rId11" action="ppaction://hlinksldjump"/>
              </a:rPr>
              <a:t>trial</a:t>
            </a:r>
            <a:r>
              <a:rPr lang="en-US" sz="1200" dirty="0" smtClean="0">
                <a:solidFill>
                  <a:srgbClr val="0F719D"/>
                </a:solidFill>
              </a:rPr>
              <a:t>. </a:t>
            </a:r>
            <a:r>
              <a:rPr lang="en-US" sz="1200" dirty="0">
                <a:solidFill>
                  <a:schemeClr val="tx1"/>
                </a:solidFill>
              </a:rPr>
              <a:t>N </a:t>
            </a:r>
            <a:r>
              <a:rPr lang="en-US" sz="1200" dirty="0" err="1">
                <a:solidFill>
                  <a:schemeClr val="tx1"/>
                </a:solidFill>
              </a:rPr>
              <a:t>Kelleners-Smeets</a:t>
            </a:r>
            <a:r>
              <a:rPr lang="en-US" sz="1200" dirty="0">
                <a:solidFill>
                  <a:schemeClr val="tx1"/>
                </a:solidFill>
              </a:rPr>
              <a:t>, The </a:t>
            </a:r>
            <a:r>
              <a:rPr lang="en-US" sz="1200" dirty="0" smtClean="0">
                <a:solidFill>
                  <a:schemeClr val="tx1"/>
                </a:solidFill>
              </a:rPr>
              <a:t>Netherlands</a:t>
            </a:r>
          </a:p>
          <a:p>
            <a:pPr marL="285750" indent="-285750" algn="l">
              <a:buFont typeface="Wingdings" pitchFamily="2" charset="2"/>
              <a:buChar char="ü"/>
            </a:pPr>
            <a:r>
              <a:rPr lang="en-US" sz="1200" dirty="0">
                <a:solidFill>
                  <a:srgbClr val="0F719D"/>
                </a:solidFill>
                <a:hlinkClick r:id="rId12" action="ppaction://hlinksldjump"/>
              </a:rPr>
              <a:t>Combined Carbon Dioxide Laser with PDT for Nodular and Superficial BCC</a:t>
            </a:r>
            <a:r>
              <a:rPr lang="fr-FR" sz="1200" dirty="0">
                <a:solidFill>
                  <a:srgbClr val="0F719D"/>
                </a:solidFill>
              </a:rPr>
              <a:t>. </a:t>
            </a:r>
            <a:r>
              <a:rPr lang="en-US" sz="1200" dirty="0" smtClean="0">
                <a:solidFill>
                  <a:schemeClr val="tx1"/>
                </a:solidFill>
              </a:rPr>
              <a:t>MSC </a:t>
            </a:r>
            <a:r>
              <a:rPr lang="en-US" sz="1200" dirty="0" err="1">
                <a:solidFill>
                  <a:schemeClr val="tx1"/>
                </a:solidFill>
              </a:rPr>
              <a:t>Murison</a:t>
            </a:r>
            <a:r>
              <a:rPr lang="en-US" sz="1200" dirty="0">
                <a:solidFill>
                  <a:schemeClr val="tx1"/>
                </a:solidFill>
              </a:rPr>
              <a:t>, </a:t>
            </a:r>
            <a:r>
              <a:rPr lang="en-US" sz="1200" dirty="0" smtClean="0">
                <a:solidFill>
                  <a:schemeClr val="tx1"/>
                </a:solidFill>
              </a:rPr>
              <a:t>U.K.</a:t>
            </a:r>
            <a:endParaRPr lang="en-US" sz="1200" dirty="0">
              <a:solidFill>
                <a:schemeClr val="tx1"/>
              </a:solidFill>
            </a:endParaRPr>
          </a:p>
          <a:p>
            <a:pPr marL="285750" indent="-285750" algn="l">
              <a:buFont typeface="Arial" pitchFamily="34" charset="0"/>
              <a:buChar char="•"/>
            </a:pPr>
            <a:r>
              <a:rPr lang="en-US" sz="1400" b="1" dirty="0">
                <a:solidFill>
                  <a:srgbClr val="D21121"/>
                </a:solidFill>
              </a:rPr>
              <a:t>Awarded </a:t>
            </a:r>
            <a:r>
              <a:rPr lang="en-US" sz="1400" b="1" dirty="0" smtClean="0">
                <a:solidFill>
                  <a:srgbClr val="D21121"/>
                </a:solidFill>
              </a:rPr>
              <a:t>presentation (including posters)</a:t>
            </a:r>
            <a:endParaRPr lang="en-US" sz="1100" dirty="0" smtClean="0">
              <a:solidFill>
                <a:srgbClr val="0F719D"/>
              </a:solidFill>
            </a:endParaRPr>
          </a:p>
          <a:p>
            <a:pPr marL="285750" indent="-285750" algn="l">
              <a:buFont typeface="Wingdings" pitchFamily="2" charset="2"/>
              <a:buChar char="ü"/>
            </a:pPr>
            <a:r>
              <a:rPr lang="en-US" sz="1200" dirty="0">
                <a:solidFill>
                  <a:srgbClr val="0F719D"/>
                </a:solidFill>
                <a:hlinkClick r:id="rId13" action="ppaction://hlinksldjump"/>
              </a:rPr>
              <a:t>3D Cellular model for PDT outcome research. </a:t>
            </a:r>
            <a:r>
              <a:rPr lang="en-US" sz="1200" dirty="0">
                <a:solidFill>
                  <a:schemeClr val="tx1"/>
                </a:solidFill>
              </a:rPr>
              <a:t>S </a:t>
            </a:r>
            <a:r>
              <a:rPr lang="en-US" sz="1200" dirty="0" err="1">
                <a:solidFill>
                  <a:schemeClr val="tx1"/>
                </a:solidFill>
              </a:rPr>
              <a:t>Nonell</a:t>
            </a:r>
            <a:r>
              <a:rPr lang="en-US" sz="1200" dirty="0">
                <a:solidFill>
                  <a:schemeClr val="tx1"/>
                </a:solidFill>
              </a:rPr>
              <a:t>, Spain</a:t>
            </a:r>
          </a:p>
          <a:p>
            <a:pPr marL="285750" indent="-285750" algn="l">
              <a:buFont typeface="Wingdings" pitchFamily="2" charset="2"/>
              <a:buChar char="ü"/>
            </a:pPr>
            <a:r>
              <a:rPr lang="en-US" sz="1200" dirty="0" smtClean="0">
                <a:solidFill>
                  <a:srgbClr val="0F719D"/>
                </a:solidFill>
                <a:hlinkClick r:id="rId14" action="ppaction://hlinksldjump"/>
              </a:rPr>
              <a:t>Light </a:t>
            </a:r>
            <a:r>
              <a:rPr lang="en-US" sz="1200" dirty="0">
                <a:solidFill>
                  <a:srgbClr val="0F719D"/>
                </a:solidFill>
                <a:hlinkClick r:id="rId14" action="ppaction://hlinksldjump"/>
              </a:rPr>
              <a:t>emitting fabrics for photodynamic </a:t>
            </a:r>
            <a:r>
              <a:rPr lang="en-US" sz="1200" dirty="0" smtClean="0">
                <a:solidFill>
                  <a:srgbClr val="0F719D"/>
                </a:solidFill>
                <a:hlinkClick r:id="rId14" action="ppaction://hlinksldjump"/>
              </a:rPr>
              <a:t>therapy </a:t>
            </a:r>
            <a:r>
              <a:rPr lang="en-US" sz="1200" dirty="0">
                <a:solidFill>
                  <a:srgbClr val="0F719D"/>
                </a:solidFill>
                <a:hlinkClick r:id="rId14" action="ppaction://hlinksldjump"/>
              </a:rPr>
              <a:t>of </a:t>
            </a:r>
            <a:r>
              <a:rPr lang="en-US" sz="1200" dirty="0" smtClean="0">
                <a:solidFill>
                  <a:srgbClr val="0F719D"/>
                </a:solidFill>
                <a:hlinkClick r:id="rId14" action="ppaction://hlinksldjump"/>
              </a:rPr>
              <a:t>skin. </a:t>
            </a:r>
            <a:r>
              <a:rPr lang="en-US" sz="1200" dirty="0" smtClean="0">
                <a:solidFill>
                  <a:schemeClr val="tx1"/>
                </a:solidFill>
              </a:rPr>
              <a:t>M </a:t>
            </a:r>
            <a:r>
              <a:rPr lang="en-US" sz="1200" dirty="0" err="1" smtClean="0">
                <a:solidFill>
                  <a:schemeClr val="tx1"/>
                </a:solidFill>
              </a:rPr>
              <a:t>Vouters</a:t>
            </a:r>
            <a:r>
              <a:rPr lang="en-US" sz="1200" dirty="0" smtClean="0">
                <a:solidFill>
                  <a:schemeClr val="tx1"/>
                </a:solidFill>
              </a:rPr>
              <a:t>, France</a:t>
            </a:r>
          </a:p>
          <a:p>
            <a:pPr marL="285750" indent="-285750" algn="l">
              <a:buFont typeface="Wingdings" pitchFamily="2" charset="2"/>
              <a:buChar char="ü"/>
            </a:pPr>
            <a:r>
              <a:rPr lang="en-US" sz="1200" dirty="0" smtClean="0">
                <a:solidFill>
                  <a:srgbClr val="0F719D"/>
                </a:solidFill>
                <a:hlinkClick r:id="rId15" action="ppaction://hlinksldjump"/>
              </a:rPr>
              <a:t>Selected posters</a:t>
            </a:r>
            <a:endParaRPr lang="en-US" sz="1200" dirty="0" smtClean="0">
              <a:solidFill>
                <a:srgbClr val="0F719D"/>
              </a:solidFill>
            </a:endParaRPr>
          </a:p>
          <a:p>
            <a:pPr algn="l"/>
            <a:r>
              <a:rPr lang="en-US" sz="1400" dirty="0" smtClean="0">
                <a:solidFill>
                  <a:srgbClr val="0F719D"/>
                </a:solidFill>
                <a:hlinkClick r:id="rId16" action="ppaction://hlinksldjump"/>
              </a:rPr>
              <a:t>Abbreviations</a:t>
            </a:r>
            <a:endParaRPr lang="en-US" sz="1400" dirty="0" smtClean="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15</a:t>
            </a:fld>
            <a:endParaRPr lang="fr-FR" dirty="0"/>
          </a:p>
        </p:txBody>
      </p:sp>
    </p:spTree>
    <p:extLst>
      <p:ext uri="{BB962C8B-B14F-4D97-AF65-F5344CB8AC3E}">
        <p14:creationId xmlns:p14="http://schemas.microsoft.com/office/powerpoint/2010/main" val="377844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xEl>
                                              <p:pRg st="1" end="1"/>
                                            </p:txEl>
                                          </p:spTgt>
                                        </p:tgtEl>
                                      </p:cBhvr>
                                    </p:animEffect>
                                    <p:set>
                                      <p:cBhvr>
                                        <p:cTn id="10" dur="1" fill="hold">
                                          <p:stCondLst>
                                            <p:cond delay="499"/>
                                          </p:stCondLst>
                                        </p:cTn>
                                        <p:tgtEl>
                                          <p:spTgt spid="8">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xEl>
                                              <p:pRg st="2" end="2"/>
                                            </p:txEl>
                                          </p:spTgt>
                                        </p:tgtEl>
                                      </p:cBhvr>
                                    </p:animEffect>
                                    <p:set>
                                      <p:cBhvr>
                                        <p:cTn id="13" dur="1" fill="hold">
                                          <p:stCondLst>
                                            <p:cond delay="499"/>
                                          </p:stCondLst>
                                        </p:cTn>
                                        <p:tgtEl>
                                          <p:spTgt spid="8">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xEl>
                                              <p:pRg st="3" end="3"/>
                                            </p:txEl>
                                          </p:spTgt>
                                        </p:tgtEl>
                                      </p:cBhvr>
                                    </p:animEffect>
                                    <p:set>
                                      <p:cBhvr>
                                        <p:cTn id="16" dur="1" fill="hold">
                                          <p:stCondLst>
                                            <p:cond delay="499"/>
                                          </p:stCondLst>
                                        </p:cTn>
                                        <p:tgtEl>
                                          <p:spTgt spid="8">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xEl>
                                              <p:pRg st="4" end="4"/>
                                            </p:txEl>
                                          </p:spTgt>
                                        </p:tgtEl>
                                      </p:cBhvr>
                                    </p:animEffect>
                                    <p:set>
                                      <p:cBhvr>
                                        <p:cTn id="19" dur="1" fill="hold">
                                          <p:stCondLst>
                                            <p:cond delay="499"/>
                                          </p:stCondLst>
                                        </p:cTn>
                                        <p:tgtEl>
                                          <p:spTgt spid="8">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xEl>
                                              <p:pRg st="5" end="5"/>
                                            </p:txEl>
                                          </p:spTgt>
                                        </p:tgtEl>
                                      </p:cBhvr>
                                    </p:animEffect>
                                    <p:set>
                                      <p:cBhvr>
                                        <p:cTn id="22" dur="1" fill="hold">
                                          <p:stCondLst>
                                            <p:cond delay="499"/>
                                          </p:stCondLst>
                                        </p:cTn>
                                        <p:tgtEl>
                                          <p:spTgt spid="8">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xEl>
                                              <p:pRg st="6" end="6"/>
                                            </p:txEl>
                                          </p:spTgt>
                                        </p:tgtEl>
                                      </p:cBhvr>
                                    </p:animEffect>
                                    <p:set>
                                      <p:cBhvr>
                                        <p:cTn id="25" dur="1" fill="hold">
                                          <p:stCondLst>
                                            <p:cond delay="499"/>
                                          </p:stCondLst>
                                        </p:cTn>
                                        <p:tgtEl>
                                          <p:spTgt spid="8">
                                            <p:txEl>
                                              <p:pRg st="6" end="6"/>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xEl>
                                              <p:pRg st="14" end="14"/>
                                            </p:txEl>
                                          </p:spTgt>
                                        </p:tgtEl>
                                      </p:cBhvr>
                                    </p:animEffect>
                                    <p:set>
                                      <p:cBhvr>
                                        <p:cTn id="28" dur="1" fill="hold">
                                          <p:stCondLst>
                                            <p:cond delay="499"/>
                                          </p:stCondLst>
                                        </p:cTn>
                                        <p:tgtEl>
                                          <p:spTgt spid="8">
                                            <p:txEl>
                                              <p:pRg st="14" end="14"/>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xEl>
                                              <p:pRg st="16" end="16"/>
                                            </p:txEl>
                                          </p:spTgt>
                                        </p:tgtEl>
                                      </p:cBhvr>
                                    </p:animEffect>
                                    <p:set>
                                      <p:cBhvr>
                                        <p:cTn id="31" dur="1" fill="hold">
                                          <p:stCondLst>
                                            <p:cond delay="499"/>
                                          </p:stCondLst>
                                        </p:cTn>
                                        <p:tgtEl>
                                          <p:spTgt spid="8">
                                            <p:txEl>
                                              <p:pRg st="16" end="16"/>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xEl>
                                              <p:pRg st="15" end="15"/>
                                            </p:txEl>
                                          </p:spTgt>
                                        </p:tgtEl>
                                      </p:cBhvr>
                                    </p:animEffect>
                                    <p:set>
                                      <p:cBhvr>
                                        <p:cTn id="34" dur="1" fill="hold">
                                          <p:stCondLst>
                                            <p:cond delay="499"/>
                                          </p:stCondLst>
                                        </p:cTn>
                                        <p:tgtEl>
                                          <p:spTgt spid="8">
                                            <p:txEl>
                                              <p:pRg st="15" end="15"/>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
                                            <p:txEl>
                                              <p:pRg st="17" end="17"/>
                                            </p:txEl>
                                          </p:spTgt>
                                        </p:tgtEl>
                                      </p:cBhvr>
                                    </p:animEffect>
                                    <p:set>
                                      <p:cBhvr>
                                        <p:cTn id="37" dur="1" fill="hold">
                                          <p:stCondLst>
                                            <p:cond delay="499"/>
                                          </p:stCondLst>
                                        </p:cTn>
                                        <p:tgtEl>
                                          <p:spTgt spid="8">
                                            <p:txEl>
                                              <p:pRg st="17" end="17"/>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
                                            <p:txEl>
                                              <p:pRg st="18" end="18"/>
                                            </p:txEl>
                                          </p:spTgt>
                                        </p:tgtEl>
                                      </p:cBhvr>
                                    </p:animEffect>
                                    <p:set>
                                      <p:cBhvr>
                                        <p:cTn id="40" dur="1" fill="hold">
                                          <p:stCondLst>
                                            <p:cond delay="499"/>
                                          </p:stCondLst>
                                        </p:cTn>
                                        <p:tgtEl>
                                          <p:spTgt spid="8">
                                            <p:txEl>
                                              <p:pRg st="18" end="1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337129" y="685369"/>
            <a:ext cx="7589158" cy="1535319"/>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100" dirty="0">
                <a:solidFill>
                  <a:srgbClr val="D21121"/>
                </a:solidFill>
              </a:rPr>
              <a:t>Pulsed Dye </a:t>
            </a:r>
            <a:r>
              <a:rPr lang="en-US" sz="5100" dirty="0" smtClean="0">
                <a:solidFill>
                  <a:srgbClr val="D21121"/>
                </a:solidFill>
              </a:rPr>
              <a:t>Laser mediated PDT for AK:</a:t>
            </a:r>
            <a:r>
              <a:rPr lang="en-US" sz="5100" dirty="0">
                <a:solidFill>
                  <a:srgbClr val="D21121"/>
                </a:solidFill>
              </a:rPr>
              <a:t/>
            </a:r>
            <a:br>
              <a:rPr lang="en-US" sz="5100" dirty="0">
                <a:solidFill>
                  <a:srgbClr val="D21121"/>
                </a:solidFill>
              </a:rPr>
            </a:br>
            <a:r>
              <a:rPr lang="en-US" sz="5100" dirty="0" smtClean="0">
                <a:solidFill>
                  <a:srgbClr val="D21121"/>
                </a:solidFill>
              </a:rPr>
              <a:t>Results </a:t>
            </a:r>
            <a:r>
              <a:rPr lang="en-US" sz="5100" dirty="0">
                <a:solidFill>
                  <a:srgbClr val="D21121"/>
                </a:solidFill>
              </a:rPr>
              <a:t>of a randomized clinical </a:t>
            </a:r>
            <a:r>
              <a:rPr lang="en-US" sz="5100" dirty="0" smtClean="0">
                <a:solidFill>
                  <a:srgbClr val="D21121"/>
                </a:solidFill>
              </a:rPr>
              <a:t>trial</a:t>
            </a:r>
          </a:p>
          <a:p>
            <a:pPr algn="l"/>
            <a:r>
              <a:rPr lang="en-US" sz="2900" dirty="0" err="1" smtClean="0">
                <a:solidFill>
                  <a:srgbClr val="D21121"/>
                </a:solidFill>
              </a:rPr>
              <a:t>Janneke</a:t>
            </a:r>
            <a:r>
              <a:rPr lang="en-US" sz="2900" dirty="0" smtClean="0">
                <a:solidFill>
                  <a:srgbClr val="D21121"/>
                </a:solidFill>
              </a:rPr>
              <a:t> </a:t>
            </a:r>
            <a:r>
              <a:rPr lang="en-US" sz="2900" dirty="0" err="1">
                <a:solidFill>
                  <a:srgbClr val="D21121"/>
                </a:solidFill>
              </a:rPr>
              <a:t>Kessels</a:t>
            </a:r>
            <a:r>
              <a:rPr lang="en-US" sz="2900" dirty="0">
                <a:solidFill>
                  <a:srgbClr val="D21121"/>
                </a:solidFill>
              </a:rPr>
              <a:t>, Maastricht, The </a:t>
            </a:r>
            <a:r>
              <a:rPr lang="en-US" sz="2900" dirty="0" smtClean="0">
                <a:solidFill>
                  <a:srgbClr val="D21121"/>
                </a:solidFill>
              </a:rPr>
              <a:t>Netherlands</a:t>
            </a:r>
            <a:endParaRPr lang="en-US" sz="2900" dirty="0">
              <a:solidFill>
                <a:srgbClr val="D21121"/>
              </a:solidFill>
            </a:endParaRPr>
          </a:p>
        </p:txBody>
      </p:sp>
      <p:sp>
        <p:nvSpPr>
          <p:cNvPr id="8" name="Espace réservé du texte 2"/>
          <p:cNvSpPr txBox="1">
            <a:spLocks/>
          </p:cNvSpPr>
          <p:nvPr/>
        </p:nvSpPr>
        <p:spPr>
          <a:xfrm>
            <a:off x="1409700" y="2571298"/>
            <a:ext cx="7277100" cy="390207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000" dirty="0" smtClean="0">
                <a:solidFill>
                  <a:srgbClr val="0F719D"/>
                </a:solidFill>
              </a:rPr>
              <a:t>•</a:t>
            </a:r>
            <a:r>
              <a:rPr lang="fr-FR" sz="2000" dirty="0">
                <a:solidFill>
                  <a:srgbClr val="0F719D"/>
                </a:solidFill>
              </a:rPr>
              <a:t>	</a:t>
            </a:r>
            <a:r>
              <a:rPr lang="fr-FR" sz="2000" u="sng" dirty="0" err="1" smtClean="0">
                <a:solidFill>
                  <a:srgbClr val="0F719D"/>
                </a:solidFill>
              </a:rPr>
              <a:t>Study</a:t>
            </a:r>
            <a:r>
              <a:rPr lang="fr-FR" sz="2000" u="sng" dirty="0" smtClean="0">
                <a:solidFill>
                  <a:srgbClr val="0F719D"/>
                </a:solidFill>
              </a:rPr>
              <a:t> type</a:t>
            </a:r>
            <a:r>
              <a:rPr lang="en-US" sz="2000" u="sng" dirty="0" smtClean="0">
                <a:solidFill>
                  <a:srgbClr val="0F719D"/>
                </a:solidFill>
              </a:rPr>
              <a:t>: </a:t>
            </a:r>
          </a:p>
          <a:p>
            <a:pPr algn="l"/>
            <a:r>
              <a:rPr lang="en-US" sz="2000" dirty="0">
                <a:solidFill>
                  <a:srgbClr val="0F719D"/>
                </a:solidFill>
              </a:rPr>
              <a:t>	S</a:t>
            </a:r>
            <a:r>
              <a:rPr lang="en-US" sz="2000" dirty="0" smtClean="0">
                <a:solidFill>
                  <a:srgbClr val="0F719D"/>
                </a:solidFill>
              </a:rPr>
              <a:t>ingle-</a:t>
            </a:r>
            <a:r>
              <a:rPr lang="en-US" sz="2000" dirty="0" err="1" smtClean="0">
                <a:solidFill>
                  <a:srgbClr val="0F719D"/>
                </a:solidFill>
              </a:rPr>
              <a:t>centre</a:t>
            </a:r>
            <a:r>
              <a:rPr lang="en-US" sz="2000" dirty="0" smtClean="0">
                <a:solidFill>
                  <a:srgbClr val="0F719D"/>
                </a:solidFill>
              </a:rPr>
              <a:t>, randomized, non-inferiority open-label trial</a:t>
            </a:r>
          </a:p>
          <a:p>
            <a:pPr algn="l"/>
            <a:r>
              <a:rPr lang="en-US" sz="2000" dirty="0" smtClean="0">
                <a:solidFill>
                  <a:srgbClr val="0F719D"/>
                </a:solidFill>
              </a:rPr>
              <a:t>•	</a:t>
            </a:r>
            <a:r>
              <a:rPr lang="en-US" sz="2000" u="sng" dirty="0" smtClean="0">
                <a:solidFill>
                  <a:srgbClr val="0F719D"/>
                </a:solidFill>
              </a:rPr>
              <a:t>Inclusion: </a:t>
            </a:r>
          </a:p>
          <a:p>
            <a:pPr algn="l"/>
            <a:r>
              <a:rPr lang="en-US" sz="2000" dirty="0">
                <a:solidFill>
                  <a:srgbClr val="0F719D"/>
                </a:solidFill>
              </a:rPr>
              <a:t>	</a:t>
            </a:r>
            <a:r>
              <a:rPr lang="en-US" sz="2000" dirty="0" smtClean="0">
                <a:solidFill>
                  <a:srgbClr val="0F719D"/>
                </a:solidFill>
              </a:rPr>
              <a:t>AK on scalp/forehead (field </a:t>
            </a:r>
            <a:r>
              <a:rPr lang="en-US" sz="2000" dirty="0" err="1" smtClean="0">
                <a:solidFill>
                  <a:srgbClr val="0F719D"/>
                </a:solidFill>
              </a:rPr>
              <a:t>cancerization</a:t>
            </a:r>
            <a:r>
              <a:rPr lang="en-US" sz="2000" dirty="0" smtClean="0">
                <a:solidFill>
                  <a:srgbClr val="0F719D"/>
                </a:solidFill>
              </a:rPr>
              <a:t>)</a:t>
            </a:r>
          </a:p>
          <a:p>
            <a:pPr algn="l"/>
            <a:r>
              <a:rPr lang="en-US" sz="2000" dirty="0" smtClean="0">
                <a:solidFill>
                  <a:srgbClr val="0F719D"/>
                </a:solidFill>
              </a:rPr>
              <a:t>•	</a:t>
            </a:r>
            <a:r>
              <a:rPr lang="en-US" sz="2000" u="sng" dirty="0" smtClean="0">
                <a:solidFill>
                  <a:srgbClr val="0F719D"/>
                </a:solidFill>
              </a:rPr>
              <a:t>Split face design</a:t>
            </a:r>
            <a:r>
              <a:rPr lang="en-US" sz="2000" dirty="0" smtClean="0">
                <a:solidFill>
                  <a:srgbClr val="0F719D"/>
                </a:solidFill>
              </a:rPr>
              <a:t>, randomization for treatment side … 	</a:t>
            </a:r>
          </a:p>
          <a:p>
            <a:pPr algn="l"/>
            <a:r>
              <a:rPr lang="en-US" sz="2000" dirty="0">
                <a:solidFill>
                  <a:srgbClr val="0F719D"/>
                </a:solidFill>
              </a:rPr>
              <a:t>	</a:t>
            </a:r>
            <a:r>
              <a:rPr lang="en-US" sz="2000" dirty="0" smtClean="0">
                <a:solidFill>
                  <a:srgbClr val="0F719D"/>
                </a:solidFill>
              </a:rPr>
              <a:t>MAL (3 </a:t>
            </a:r>
            <a:r>
              <a:rPr lang="en-US" sz="2000" dirty="0" err="1" smtClean="0">
                <a:solidFill>
                  <a:srgbClr val="0F719D"/>
                </a:solidFill>
              </a:rPr>
              <a:t>hrs</a:t>
            </a:r>
            <a:r>
              <a:rPr lang="en-US" sz="2000" dirty="0" smtClean="0">
                <a:solidFill>
                  <a:srgbClr val="0F719D"/>
                </a:solidFill>
              </a:rPr>
              <a:t>) followed by: </a:t>
            </a:r>
          </a:p>
          <a:p>
            <a:pPr algn="l"/>
            <a:r>
              <a:rPr lang="en-US" sz="2000" dirty="0" smtClean="0">
                <a:solidFill>
                  <a:srgbClr val="0F719D"/>
                </a:solidFill>
              </a:rPr>
              <a:t>		</a:t>
            </a:r>
            <a:r>
              <a:rPr lang="en-US" sz="2000" dirty="0">
                <a:solidFill>
                  <a:srgbClr val="0F719D"/>
                </a:solidFill>
              </a:rPr>
              <a:t>- PDL (</a:t>
            </a:r>
            <a:r>
              <a:rPr lang="en-US" sz="1800" dirty="0">
                <a:solidFill>
                  <a:srgbClr val="0F719D"/>
                </a:solidFill>
              </a:rPr>
              <a:t>PDL/VBEAM, Candela® 595 nm, </a:t>
            </a:r>
            <a:r>
              <a:rPr lang="en-US" sz="1800" dirty="0" smtClean="0">
                <a:solidFill>
                  <a:srgbClr val="0F719D"/>
                </a:solidFill>
              </a:rPr>
              <a:t>Spot diameter </a:t>
            </a:r>
            <a:r>
              <a:rPr lang="en-US" sz="1800" dirty="0">
                <a:solidFill>
                  <a:srgbClr val="0F719D"/>
                </a:solidFill>
              </a:rPr>
              <a:t>7 mm, </a:t>
            </a:r>
            <a:r>
              <a:rPr lang="en-US" sz="1800" dirty="0" smtClean="0">
                <a:solidFill>
                  <a:srgbClr val="0F719D"/>
                </a:solidFill>
              </a:rPr>
              <a:t>			30/10 epidermal cooling</a:t>
            </a:r>
            <a:r>
              <a:rPr lang="en-US" sz="1800" dirty="0">
                <a:solidFill>
                  <a:srgbClr val="0F719D"/>
                </a:solidFill>
              </a:rPr>
              <a:t>, </a:t>
            </a:r>
            <a:r>
              <a:rPr lang="en-US" sz="1800" dirty="0" err="1" smtClean="0">
                <a:solidFill>
                  <a:srgbClr val="0F719D"/>
                </a:solidFill>
              </a:rPr>
              <a:t>fluence</a:t>
            </a:r>
            <a:r>
              <a:rPr lang="en-US" sz="1800" dirty="0" smtClean="0">
                <a:solidFill>
                  <a:srgbClr val="0F719D"/>
                </a:solidFill>
              </a:rPr>
              <a:t> </a:t>
            </a:r>
            <a:r>
              <a:rPr lang="en-US" sz="1800" dirty="0">
                <a:solidFill>
                  <a:srgbClr val="0F719D"/>
                </a:solidFill>
              </a:rPr>
              <a:t>7 </a:t>
            </a:r>
            <a:r>
              <a:rPr lang="en-US" sz="1800" dirty="0" smtClean="0">
                <a:solidFill>
                  <a:srgbClr val="0F719D"/>
                </a:solidFill>
              </a:rPr>
              <a:t>J/cm², </a:t>
            </a:r>
            <a:r>
              <a:rPr lang="en-US" sz="1800" dirty="0">
                <a:solidFill>
                  <a:srgbClr val="0F719D"/>
                </a:solidFill>
              </a:rPr>
              <a:t>pulse duration 10 </a:t>
            </a:r>
            <a:r>
              <a:rPr lang="en-US" sz="1800" dirty="0" err="1">
                <a:solidFill>
                  <a:srgbClr val="0F719D"/>
                </a:solidFill>
              </a:rPr>
              <a:t>ms</a:t>
            </a:r>
            <a:r>
              <a:rPr lang="en-US" sz="2000" dirty="0">
                <a:solidFill>
                  <a:srgbClr val="0F719D"/>
                </a:solidFill>
              </a:rPr>
              <a:t>)</a:t>
            </a:r>
          </a:p>
          <a:p>
            <a:pPr algn="l"/>
            <a:r>
              <a:rPr lang="en-US" sz="2000" dirty="0">
                <a:solidFill>
                  <a:srgbClr val="0F719D"/>
                </a:solidFill>
              </a:rPr>
              <a:t>		- </a:t>
            </a:r>
            <a:r>
              <a:rPr lang="en-US" sz="2000" dirty="0" smtClean="0">
                <a:solidFill>
                  <a:srgbClr val="0F719D"/>
                </a:solidFill>
              </a:rPr>
              <a:t>or Red </a:t>
            </a:r>
            <a:r>
              <a:rPr lang="en-US" sz="2000" dirty="0">
                <a:solidFill>
                  <a:srgbClr val="0F719D"/>
                </a:solidFill>
              </a:rPr>
              <a:t>LED (</a:t>
            </a:r>
            <a:r>
              <a:rPr lang="en-US" sz="1800" dirty="0" err="1">
                <a:solidFill>
                  <a:srgbClr val="0F719D"/>
                </a:solidFill>
              </a:rPr>
              <a:t>Aktilite</a:t>
            </a:r>
            <a:r>
              <a:rPr lang="en-US" sz="1800" dirty="0">
                <a:solidFill>
                  <a:srgbClr val="0F719D"/>
                </a:solidFill>
              </a:rPr>
              <a:t>®, Galderma, 37 </a:t>
            </a:r>
            <a:r>
              <a:rPr lang="en-US" sz="1800" dirty="0" smtClean="0">
                <a:solidFill>
                  <a:srgbClr val="0F719D"/>
                </a:solidFill>
              </a:rPr>
              <a:t>J/cm²</a:t>
            </a:r>
            <a:r>
              <a:rPr lang="en-US" sz="2000" dirty="0" smtClean="0">
                <a:solidFill>
                  <a:srgbClr val="0F719D"/>
                </a:solidFill>
              </a:rPr>
              <a:t>)</a:t>
            </a:r>
            <a:endParaRPr lang="en-US" sz="2000" dirty="0">
              <a:solidFill>
                <a:srgbClr val="0F719D"/>
              </a:solidFill>
            </a:endParaRPr>
          </a:p>
          <a:p>
            <a:pPr algn="l"/>
            <a:r>
              <a:rPr lang="en-US" sz="2000" dirty="0" smtClean="0">
                <a:solidFill>
                  <a:srgbClr val="0F719D"/>
                </a:solidFill>
              </a:rPr>
              <a:t>•	</a:t>
            </a:r>
            <a:r>
              <a:rPr lang="en-US" sz="2000" u="sng" dirty="0" smtClean="0">
                <a:solidFill>
                  <a:srgbClr val="0F719D"/>
                </a:solidFill>
              </a:rPr>
              <a:t>61 patients </a:t>
            </a:r>
            <a:r>
              <a:rPr lang="en-US" sz="2000" dirty="0" smtClean="0">
                <a:solidFill>
                  <a:srgbClr val="0F719D"/>
                </a:solidFill>
              </a:rPr>
              <a:t>with 1027 AK (8.27 to 8.70 AK per side)</a:t>
            </a: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16</a:t>
            </a:fld>
            <a:endParaRPr lang="fr-FR" dirty="0"/>
          </a:p>
        </p:txBody>
      </p:sp>
    </p:spTree>
    <p:extLst>
      <p:ext uri="{BB962C8B-B14F-4D97-AF65-F5344CB8AC3E}">
        <p14:creationId xmlns:p14="http://schemas.microsoft.com/office/powerpoint/2010/main" val="18354352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291770" y="2020680"/>
            <a:ext cx="7395029" cy="45116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400" dirty="0" smtClean="0">
                <a:solidFill>
                  <a:srgbClr val="0F719D"/>
                </a:solidFill>
              </a:rPr>
              <a:t>•</a:t>
            </a:r>
            <a:r>
              <a:rPr lang="fr-FR" sz="2400" dirty="0">
                <a:solidFill>
                  <a:srgbClr val="0F719D"/>
                </a:solidFill>
              </a:rPr>
              <a:t>	</a:t>
            </a:r>
            <a:r>
              <a:rPr lang="en-US" sz="2200" u="sng" dirty="0" smtClean="0">
                <a:solidFill>
                  <a:srgbClr val="0F719D"/>
                </a:solidFill>
              </a:rPr>
              <a:t>Preliminary results: </a:t>
            </a:r>
          </a:p>
          <a:p>
            <a:pPr algn="l"/>
            <a:r>
              <a:rPr lang="en-US" sz="2200" dirty="0">
                <a:solidFill>
                  <a:srgbClr val="0F719D"/>
                </a:solidFill>
              </a:rPr>
              <a:t>	</a:t>
            </a:r>
            <a:r>
              <a:rPr lang="en-US" sz="2200" dirty="0" smtClean="0">
                <a:solidFill>
                  <a:srgbClr val="0F719D"/>
                </a:solidFill>
              </a:rPr>
              <a:t>43 patients completed follow-up at 12 months: </a:t>
            </a:r>
          </a:p>
          <a:p>
            <a:pPr algn="l"/>
            <a:r>
              <a:rPr lang="en-US" sz="2400" dirty="0" smtClean="0">
                <a:solidFill>
                  <a:srgbClr val="0F719D"/>
                </a:solidFill>
              </a:rPr>
              <a:t>		</a:t>
            </a:r>
            <a:r>
              <a:rPr lang="en-US" sz="2000" dirty="0">
                <a:solidFill>
                  <a:srgbClr val="0F719D"/>
                </a:solidFill>
              </a:rPr>
              <a:t>- Same diminution of total </a:t>
            </a:r>
            <a:r>
              <a:rPr lang="en-US" sz="2000" dirty="0" smtClean="0">
                <a:solidFill>
                  <a:srgbClr val="0F719D"/>
                </a:solidFill>
              </a:rPr>
              <a:t>number of </a:t>
            </a:r>
            <a:r>
              <a:rPr lang="en-US" sz="2000" dirty="0">
                <a:solidFill>
                  <a:srgbClr val="0F719D"/>
                </a:solidFill>
              </a:rPr>
              <a:t>lesions </a:t>
            </a:r>
            <a:r>
              <a:rPr lang="en-US" sz="2000" dirty="0" smtClean="0">
                <a:solidFill>
                  <a:srgbClr val="0F719D"/>
                </a:solidFill>
              </a:rPr>
              <a:t>for each side</a:t>
            </a:r>
          </a:p>
          <a:p>
            <a:pPr algn="l"/>
            <a:r>
              <a:rPr lang="en-US" sz="2000" dirty="0">
                <a:solidFill>
                  <a:srgbClr val="0F719D"/>
                </a:solidFill>
              </a:rPr>
              <a:t>	</a:t>
            </a:r>
            <a:r>
              <a:rPr lang="en-US" sz="2000" dirty="0" smtClean="0">
                <a:solidFill>
                  <a:srgbClr val="0F719D"/>
                </a:solidFill>
              </a:rPr>
              <a:t>	(-</a:t>
            </a:r>
            <a:r>
              <a:rPr lang="en-US" sz="2000" dirty="0">
                <a:solidFill>
                  <a:srgbClr val="0F719D"/>
                </a:solidFill>
              </a:rPr>
              <a:t>4.1 PDL </a:t>
            </a:r>
            <a:r>
              <a:rPr lang="en-US" sz="2000" dirty="0" err="1">
                <a:solidFill>
                  <a:srgbClr val="0F719D"/>
                </a:solidFill>
              </a:rPr>
              <a:t>vs</a:t>
            </a:r>
            <a:r>
              <a:rPr lang="en-US" sz="2000" dirty="0">
                <a:solidFill>
                  <a:srgbClr val="0F719D"/>
                </a:solidFill>
              </a:rPr>
              <a:t> -4.2 LED)</a:t>
            </a:r>
          </a:p>
          <a:p>
            <a:pPr algn="l"/>
            <a:r>
              <a:rPr lang="en-US" sz="2000" dirty="0">
                <a:solidFill>
                  <a:srgbClr val="0F719D"/>
                </a:solidFill>
              </a:rPr>
              <a:t>		- Mean pain score: 2.64 PDL </a:t>
            </a:r>
            <a:r>
              <a:rPr lang="en-US" sz="2000" dirty="0" err="1">
                <a:solidFill>
                  <a:srgbClr val="0F719D"/>
                </a:solidFill>
              </a:rPr>
              <a:t>vs</a:t>
            </a:r>
            <a:r>
              <a:rPr lang="en-US" sz="2000" dirty="0">
                <a:solidFill>
                  <a:srgbClr val="0F719D"/>
                </a:solidFill>
              </a:rPr>
              <a:t> 6.47 LED (p&lt;0.01)</a:t>
            </a:r>
          </a:p>
          <a:p>
            <a:pPr algn="l"/>
            <a:r>
              <a:rPr lang="en-US" sz="2000" dirty="0">
                <a:solidFill>
                  <a:srgbClr val="0F719D"/>
                </a:solidFill>
              </a:rPr>
              <a:t>		- Treatment duration: 1-3 min PDL </a:t>
            </a:r>
            <a:r>
              <a:rPr lang="en-US" sz="2000" dirty="0" err="1">
                <a:solidFill>
                  <a:srgbClr val="0F719D"/>
                </a:solidFill>
              </a:rPr>
              <a:t>vs</a:t>
            </a:r>
            <a:r>
              <a:rPr lang="en-US" sz="2000" dirty="0">
                <a:solidFill>
                  <a:srgbClr val="0F719D"/>
                </a:solidFill>
              </a:rPr>
              <a:t> 8.23 min LED</a:t>
            </a:r>
          </a:p>
          <a:p>
            <a:pPr algn="l"/>
            <a:r>
              <a:rPr lang="en-US" sz="2000" dirty="0">
                <a:solidFill>
                  <a:srgbClr val="0F719D"/>
                </a:solidFill>
              </a:rPr>
              <a:t>		- Side effects: Minimal crusting, erythema, </a:t>
            </a:r>
            <a:r>
              <a:rPr lang="en-US" sz="2000" dirty="0" smtClean="0">
                <a:solidFill>
                  <a:srgbClr val="0F719D"/>
                </a:solidFill>
              </a:rPr>
              <a:t>pain/tenderness </a:t>
            </a:r>
            <a:endParaRPr lang="en-US" sz="2000" dirty="0">
              <a:solidFill>
                <a:srgbClr val="0F719D"/>
              </a:solidFill>
            </a:endParaRPr>
          </a:p>
          <a:p>
            <a:pPr algn="l"/>
            <a:r>
              <a:rPr lang="en-US" sz="2400" dirty="0" smtClean="0">
                <a:solidFill>
                  <a:srgbClr val="0F719D"/>
                </a:solidFill>
              </a:rPr>
              <a:t>•	</a:t>
            </a:r>
            <a:r>
              <a:rPr lang="en-US" sz="2200" u="sng" dirty="0">
                <a:solidFill>
                  <a:srgbClr val="0F719D"/>
                </a:solidFill>
              </a:rPr>
              <a:t>First conclusions (before final results):</a:t>
            </a:r>
          </a:p>
          <a:p>
            <a:pPr algn="l"/>
            <a:r>
              <a:rPr lang="en-US" sz="2400" dirty="0" smtClean="0">
                <a:solidFill>
                  <a:srgbClr val="0F719D"/>
                </a:solidFill>
              </a:rPr>
              <a:t>		</a:t>
            </a:r>
            <a:r>
              <a:rPr lang="en-US" sz="2000" dirty="0">
                <a:solidFill>
                  <a:srgbClr val="0F719D"/>
                </a:solidFill>
              </a:rPr>
              <a:t>- PDL-mediated PDT would allow low pain score, </a:t>
            </a:r>
            <a:r>
              <a:rPr lang="en-US" sz="2000" dirty="0" smtClean="0">
                <a:solidFill>
                  <a:srgbClr val="0F719D"/>
                </a:solidFill>
              </a:rPr>
              <a:t>	 quick 			recovery</a:t>
            </a:r>
            <a:r>
              <a:rPr lang="en-US" sz="2000" dirty="0">
                <a:solidFill>
                  <a:srgbClr val="0F719D"/>
                </a:solidFill>
              </a:rPr>
              <a:t>, fast </a:t>
            </a:r>
            <a:r>
              <a:rPr lang="en-US" sz="2000" dirty="0" smtClean="0">
                <a:solidFill>
                  <a:srgbClr val="0F719D"/>
                </a:solidFill>
              </a:rPr>
              <a:t>treatment, good </a:t>
            </a:r>
            <a:r>
              <a:rPr lang="en-US" sz="2000" dirty="0">
                <a:solidFill>
                  <a:srgbClr val="0F719D"/>
                </a:solidFill>
              </a:rPr>
              <a:t>efficacy</a:t>
            </a:r>
          </a:p>
          <a:p>
            <a:pPr algn="l"/>
            <a:r>
              <a:rPr lang="en-US" sz="2000" dirty="0">
                <a:solidFill>
                  <a:srgbClr val="0F719D"/>
                </a:solidFill>
              </a:rPr>
              <a:t>		… but </a:t>
            </a:r>
            <a:r>
              <a:rPr lang="en-US" sz="2000" dirty="0" smtClean="0">
                <a:solidFill>
                  <a:srgbClr val="0F719D"/>
                </a:solidFill>
              </a:rPr>
              <a:t>additional costs</a:t>
            </a:r>
            <a:r>
              <a:rPr lang="en-US" sz="2000" dirty="0">
                <a:solidFill>
                  <a:srgbClr val="0F719D"/>
                </a:solidFill>
              </a:rPr>
              <a:t>, </a:t>
            </a:r>
            <a:r>
              <a:rPr lang="en-US" sz="2000" dirty="0" smtClean="0">
                <a:solidFill>
                  <a:srgbClr val="0F719D"/>
                </a:solidFill>
              </a:rPr>
              <a:t>need of a laser </a:t>
            </a:r>
            <a:r>
              <a:rPr lang="en-US" sz="2000" dirty="0">
                <a:solidFill>
                  <a:srgbClr val="0F719D"/>
                </a:solidFill>
              </a:rPr>
              <a:t>in the department</a:t>
            </a:r>
            <a:r>
              <a:rPr lang="en-US" sz="2000" dirty="0" smtClean="0">
                <a:solidFill>
                  <a:srgbClr val="0F719D"/>
                </a:solidFill>
              </a:rPr>
              <a:t>, 		“</a:t>
            </a:r>
            <a:r>
              <a:rPr lang="en-US" sz="2000" dirty="0">
                <a:solidFill>
                  <a:srgbClr val="0F719D"/>
                </a:solidFill>
              </a:rPr>
              <a:t>Expertise</a:t>
            </a:r>
            <a:r>
              <a:rPr lang="en-US" sz="2000" dirty="0" smtClean="0">
                <a:solidFill>
                  <a:srgbClr val="0F719D"/>
                </a:solidFill>
              </a:rPr>
              <a:t>”,… </a:t>
            </a:r>
            <a:endParaRPr lang="en-US" sz="20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17</a:t>
            </a:fld>
            <a:endParaRPr lang="fr-FR" dirty="0"/>
          </a:p>
        </p:txBody>
      </p:sp>
      <p:sp>
        <p:nvSpPr>
          <p:cNvPr id="5" name="Espace réservé du titre 1"/>
          <p:cNvSpPr txBox="1">
            <a:spLocks/>
          </p:cNvSpPr>
          <p:nvPr/>
        </p:nvSpPr>
        <p:spPr>
          <a:xfrm>
            <a:off x="1337129" y="685369"/>
            <a:ext cx="7589158" cy="1535319"/>
          </a:xfrm>
          <a:prstGeom prst="rect">
            <a:avLst/>
          </a:prstGeom>
        </p:spPr>
        <p:txBody>
          <a:bodyPr vert="horz" lIns="91440" tIns="45720" rIns="91440" bIns="45720" rtlCol="0" anchor="ctr">
            <a:normAutofit fontScale="70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100" dirty="0">
                <a:solidFill>
                  <a:srgbClr val="D21121"/>
                </a:solidFill>
              </a:rPr>
              <a:t>Pulsed Dye </a:t>
            </a:r>
            <a:r>
              <a:rPr lang="en-US" sz="5100" dirty="0" smtClean="0">
                <a:solidFill>
                  <a:srgbClr val="D21121"/>
                </a:solidFill>
              </a:rPr>
              <a:t>Laser mediated PDT for AK:</a:t>
            </a:r>
            <a:r>
              <a:rPr lang="en-US" sz="5100" dirty="0">
                <a:solidFill>
                  <a:srgbClr val="D21121"/>
                </a:solidFill>
              </a:rPr>
              <a:t/>
            </a:r>
            <a:br>
              <a:rPr lang="en-US" sz="5100" dirty="0">
                <a:solidFill>
                  <a:srgbClr val="D21121"/>
                </a:solidFill>
              </a:rPr>
            </a:br>
            <a:r>
              <a:rPr lang="en-US" sz="5100" dirty="0" smtClean="0">
                <a:solidFill>
                  <a:srgbClr val="D21121"/>
                </a:solidFill>
              </a:rPr>
              <a:t>Results </a:t>
            </a:r>
            <a:r>
              <a:rPr lang="en-US" sz="5100" dirty="0">
                <a:solidFill>
                  <a:srgbClr val="D21121"/>
                </a:solidFill>
              </a:rPr>
              <a:t>of a randomized clinical </a:t>
            </a:r>
            <a:r>
              <a:rPr lang="en-US" sz="5100" dirty="0" smtClean="0">
                <a:solidFill>
                  <a:srgbClr val="D21121"/>
                </a:solidFill>
              </a:rPr>
              <a:t>trial</a:t>
            </a:r>
          </a:p>
          <a:p>
            <a:pPr algn="l"/>
            <a:r>
              <a:rPr lang="en-US" sz="2900" dirty="0" err="1" smtClean="0">
                <a:solidFill>
                  <a:srgbClr val="D21121"/>
                </a:solidFill>
              </a:rPr>
              <a:t>Janneke</a:t>
            </a:r>
            <a:r>
              <a:rPr lang="en-US" sz="2900" dirty="0" smtClean="0">
                <a:solidFill>
                  <a:srgbClr val="D21121"/>
                </a:solidFill>
              </a:rPr>
              <a:t> </a:t>
            </a:r>
            <a:r>
              <a:rPr lang="en-US" sz="2900" dirty="0" err="1">
                <a:solidFill>
                  <a:srgbClr val="D21121"/>
                </a:solidFill>
              </a:rPr>
              <a:t>Kessels</a:t>
            </a:r>
            <a:r>
              <a:rPr lang="en-US" sz="2900" dirty="0">
                <a:solidFill>
                  <a:srgbClr val="D21121"/>
                </a:solidFill>
              </a:rPr>
              <a:t>, Maastricht, The </a:t>
            </a:r>
            <a:r>
              <a:rPr lang="en-US" sz="2900" dirty="0" smtClean="0">
                <a:solidFill>
                  <a:srgbClr val="D21121"/>
                </a:solidFill>
              </a:rPr>
              <a:t>Netherlands</a:t>
            </a:r>
            <a:endParaRPr lang="en-US" sz="2900" dirty="0">
              <a:solidFill>
                <a:srgbClr val="D21121"/>
              </a:solidFill>
            </a:endParaRPr>
          </a:p>
        </p:txBody>
      </p:sp>
    </p:spTree>
    <p:extLst>
      <p:ext uri="{BB962C8B-B14F-4D97-AF65-F5344CB8AC3E}">
        <p14:creationId xmlns:p14="http://schemas.microsoft.com/office/powerpoint/2010/main" val="1561037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41006" y="859538"/>
            <a:ext cx="755058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D21121"/>
                </a:solidFill>
              </a:rPr>
              <a:t>PDT </a:t>
            </a:r>
            <a:r>
              <a:rPr lang="fr-FR" sz="3600" dirty="0" err="1">
                <a:solidFill>
                  <a:srgbClr val="D21121"/>
                </a:solidFill>
              </a:rPr>
              <a:t>with</a:t>
            </a:r>
            <a:r>
              <a:rPr lang="fr-FR" sz="3600" dirty="0">
                <a:solidFill>
                  <a:srgbClr val="D21121"/>
                </a:solidFill>
              </a:rPr>
              <a:t> </a:t>
            </a:r>
            <a:r>
              <a:rPr lang="fr-FR" sz="3600" dirty="0" err="1">
                <a:solidFill>
                  <a:srgbClr val="D21121"/>
                </a:solidFill>
              </a:rPr>
              <a:t>nitrous</a:t>
            </a:r>
            <a:r>
              <a:rPr lang="fr-FR" sz="3600" dirty="0">
                <a:solidFill>
                  <a:srgbClr val="D21121"/>
                </a:solidFill>
              </a:rPr>
              <a:t> </a:t>
            </a:r>
            <a:r>
              <a:rPr lang="fr-FR" sz="3600" dirty="0" err="1">
                <a:solidFill>
                  <a:srgbClr val="D21121"/>
                </a:solidFill>
              </a:rPr>
              <a:t>oxide</a:t>
            </a:r>
            <a:r>
              <a:rPr lang="fr-FR" sz="3600" dirty="0">
                <a:solidFill>
                  <a:srgbClr val="D21121"/>
                </a:solidFill>
              </a:rPr>
              <a:t> </a:t>
            </a:r>
            <a:r>
              <a:rPr lang="fr-FR" sz="3600" dirty="0" smtClean="0">
                <a:solidFill>
                  <a:srgbClr val="D21121"/>
                </a:solidFill>
              </a:rPr>
              <a:t>(NO) </a:t>
            </a:r>
            <a:r>
              <a:rPr lang="fr-FR" sz="3600" dirty="0" err="1" smtClean="0">
                <a:solidFill>
                  <a:srgbClr val="D21121"/>
                </a:solidFill>
              </a:rPr>
              <a:t>sedation</a:t>
            </a:r>
            <a:r>
              <a:rPr lang="fr-FR" sz="3600" dirty="0" smtClean="0">
                <a:solidFill>
                  <a:srgbClr val="D21121"/>
                </a:solidFill>
              </a:rPr>
              <a:t> </a:t>
            </a:r>
            <a:endParaRPr lang="fr-FR" sz="3600" dirty="0">
              <a:solidFill>
                <a:srgbClr val="D21121"/>
              </a:solidFill>
            </a:endParaRPr>
          </a:p>
          <a:p>
            <a:pPr algn="l"/>
            <a:r>
              <a:rPr lang="fr-FR" sz="2000" dirty="0" smtClean="0">
                <a:solidFill>
                  <a:srgbClr val="D21121"/>
                </a:solidFill>
              </a:rPr>
              <a:t>Isabel </a:t>
            </a:r>
            <a:r>
              <a:rPr lang="fr-FR" sz="2000" dirty="0" err="1">
                <a:solidFill>
                  <a:srgbClr val="D21121"/>
                </a:solidFill>
              </a:rPr>
              <a:t>Polimón-Olabarrieta</a:t>
            </a:r>
            <a:r>
              <a:rPr lang="fr-FR" sz="2000" dirty="0">
                <a:solidFill>
                  <a:srgbClr val="D21121"/>
                </a:solidFill>
              </a:rPr>
              <a:t>, Madrid, </a:t>
            </a:r>
            <a:r>
              <a:rPr lang="fr-FR" sz="2000" dirty="0" smtClean="0">
                <a:solidFill>
                  <a:srgbClr val="D21121"/>
                </a:solidFill>
              </a:rPr>
              <a:t>Spain</a:t>
            </a:r>
            <a:endParaRPr lang="fr-FR" sz="2000" dirty="0">
              <a:solidFill>
                <a:srgbClr val="D21121"/>
              </a:solidFill>
            </a:endParaRPr>
          </a:p>
        </p:txBody>
      </p:sp>
      <p:sp>
        <p:nvSpPr>
          <p:cNvPr id="8" name="Espace réservé du texte 2"/>
          <p:cNvSpPr txBox="1">
            <a:spLocks/>
          </p:cNvSpPr>
          <p:nvPr/>
        </p:nvSpPr>
        <p:spPr>
          <a:xfrm>
            <a:off x="1407886" y="2148113"/>
            <a:ext cx="7278914" cy="45733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1600" dirty="0" smtClean="0">
                <a:solidFill>
                  <a:srgbClr val="0F719D"/>
                </a:solidFill>
              </a:rPr>
              <a:t>This </a:t>
            </a:r>
            <a:r>
              <a:rPr lang="en-US" sz="1600" dirty="0">
                <a:solidFill>
                  <a:srgbClr val="0F719D"/>
                </a:solidFill>
              </a:rPr>
              <a:t>mixture of 50% oxygen and 50% nitrous oxide (</a:t>
            </a:r>
            <a:r>
              <a:rPr lang="en-US" sz="1600" dirty="0" err="1">
                <a:solidFill>
                  <a:srgbClr val="0F719D"/>
                </a:solidFill>
              </a:rPr>
              <a:t>Entonox</a:t>
            </a:r>
            <a:r>
              <a:rPr lang="en-US" sz="1600" dirty="0">
                <a:solidFill>
                  <a:srgbClr val="0F719D"/>
                </a:solidFill>
              </a:rPr>
              <a:t>®) provides pain relief and conscious sedation </a:t>
            </a:r>
            <a:r>
              <a:rPr lang="en-US" sz="1600" dirty="0" smtClean="0">
                <a:solidFill>
                  <a:srgbClr val="0F719D"/>
                </a:solidFill>
              </a:rPr>
              <a:t>in pediatric </a:t>
            </a:r>
            <a:r>
              <a:rPr lang="en-US" sz="1600" dirty="0">
                <a:solidFill>
                  <a:srgbClr val="0F719D"/>
                </a:solidFill>
              </a:rPr>
              <a:t>procedures, suturing, setting fractures, colonoscopies, lumbar puncture, dental procedures </a:t>
            </a:r>
            <a:r>
              <a:rPr lang="en-US" sz="1600" dirty="0" smtClean="0">
                <a:solidFill>
                  <a:srgbClr val="0F719D"/>
                </a:solidFill>
              </a:rPr>
              <a:t>…</a:t>
            </a:r>
          </a:p>
          <a:p>
            <a:pPr marL="914400" lvl="1" indent="-457200" algn="l">
              <a:buFont typeface="Arial" pitchFamily="34" charset="0"/>
              <a:buChar char="•"/>
            </a:pPr>
            <a:r>
              <a:rPr lang="en-US" sz="1400" u="sng" dirty="0" smtClean="0">
                <a:solidFill>
                  <a:srgbClr val="0F719D"/>
                </a:solidFill>
              </a:rPr>
              <a:t>Contra-indications</a:t>
            </a:r>
            <a:r>
              <a:rPr lang="en-US" sz="1400" dirty="0" smtClean="0">
                <a:solidFill>
                  <a:srgbClr val="0F719D"/>
                </a:solidFill>
              </a:rPr>
              <a:t>:</a:t>
            </a:r>
          </a:p>
          <a:p>
            <a:pPr marL="1371600" lvl="2" indent="-457200" algn="l">
              <a:buFont typeface="Arial" pitchFamily="34" charset="0"/>
              <a:buChar char="•"/>
            </a:pPr>
            <a:r>
              <a:rPr lang="en-US" sz="1400" dirty="0" smtClean="0">
                <a:solidFill>
                  <a:srgbClr val="0F719D"/>
                </a:solidFill>
              </a:rPr>
              <a:t>Eye </a:t>
            </a:r>
            <a:r>
              <a:rPr lang="en-US" sz="1400" dirty="0">
                <a:solidFill>
                  <a:srgbClr val="0F719D"/>
                </a:solidFill>
              </a:rPr>
              <a:t>surgery inserting </a:t>
            </a:r>
            <a:r>
              <a:rPr lang="en-US" sz="1400" dirty="0" smtClean="0">
                <a:solidFill>
                  <a:srgbClr val="0F719D"/>
                </a:solidFill>
              </a:rPr>
              <a:t>gas, Decompression </a:t>
            </a:r>
            <a:r>
              <a:rPr lang="en-US" sz="1400" dirty="0">
                <a:solidFill>
                  <a:srgbClr val="0F719D"/>
                </a:solidFill>
              </a:rPr>
              <a:t>sickness or recent </a:t>
            </a:r>
            <a:r>
              <a:rPr lang="en-US" sz="1400" dirty="0" smtClean="0">
                <a:solidFill>
                  <a:srgbClr val="0F719D"/>
                </a:solidFill>
              </a:rPr>
              <a:t>diving,</a:t>
            </a:r>
          </a:p>
          <a:p>
            <a:pPr marL="1371600" lvl="2" indent="-457200" algn="l">
              <a:buFont typeface="Arial" pitchFamily="34" charset="0"/>
              <a:buChar char="•"/>
            </a:pPr>
            <a:r>
              <a:rPr lang="en-US" sz="1400" dirty="0" smtClean="0">
                <a:solidFill>
                  <a:srgbClr val="0F719D"/>
                </a:solidFill>
              </a:rPr>
              <a:t>Pneumothorax</a:t>
            </a:r>
            <a:r>
              <a:rPr lang="en-US" sz="1400" dirty="0">
                <a:solidFill>
                  <a:srgbClr val="0F719D"/>
                </a:solidFill>
              </a:rPr>
              <a:t>, Emphysema, Air </a:t>
            </a:r>
            <a:r>
              <a:rPr lang="en-US" sz="1400" dirty="0" smtClean="0">
                <a:solidFill>
                  <a:srgbClr val="0F719D"/>
                </a:solidFill>
              </a:rPr>
              <a:t>embolism, Intestinal </a:t>
            </a:r>
            <a:r>
              <a:rPr lang="en-US" sz="1400" dirty="0">
                <a:solidFill>
                  <a:srgbClr val="0F719D"/>
                </a:solidFill>
              </a:rPr>
              <a:t>obstruction, </a:t>
            </a:r>
            <a:endParaRPr lang="en-US" sz="1400" dirty="0" smtClean="0">
              <a:solidFill>
                <a:srgbClr val="0F719D"/>
              </a:solidFill>
            </a:endParaRPr>
          </a:p>
          <a:p>
            <a:pPr marL="1371600" lvl="2" indent="-457200" algn="l">
              <a:buFont typeface="Arial" pitchFamily="34" charset="0"/>
              <a:buChar char="•"/>
            </a:pPr>
            <a:r>
              <a:rPr lang="en-US" sz="1400" dirty="0" smtClean="0">
                <a:solidFill>
                  <a:srgbClr val="0F719D"/>
                </a:solidFill>
              </a:rPr>
              <a:t>Unconscious </a:t>
            </a:r>
            <a:r>
              <a:rPr lang="en-US" sz="1400" dirty="0">
                <a:solidFill>
                  <a:srgbClr val="0F719D"/>
                </a:solidFill>
              </a:rPr>
              <a:t>patient, Heart failure, Vitamin B12 </a:t>
            </a:r>
            <a:r>
              <a:rPr lang="en-US" sz="1400" dirty="0" smtClean="0">
                <a:solidFill>
                  <a:srgbClr val="0F719D"/>
                </a:solidFill>
              </a:rPr>
              <a:t>Deficiency</a:t>
            </a:r>
          </a:p>
          <a:p>
            <a:pPr marL="914400" lvl="1" indent="-457200" algn="l">
              <a:buFont typeface="Arial" pitchFamily="34" charset="0"/>
              <a:buChar char="•"/>
            </a:pPr>
            <a:r>
              <a:rPr lang="en-US" sz="1400" u="sng" dirty="0" smtClean="0">
                <a:solidFill>
                  <a:srgbClr val="0F719D"/>
                </a:solidFill>
              </a:rPr>
              <a:t>Side </a:t>
            </a:r>
            <a:r>
              <a:rPr lang="en-US" sz="1400" u="sng" dirty="0">
                <a:solidFill>
                  <a:srgbClr val="0F719D"/>
                </a:solidFill>
              </a:rPr>
              <a:t>effects are mild and disappear </a:t>
            </a:r>
            <a:r>
              <a:rPr lang="en-US" sz="1400" u="sng" dirty="0" smtClean="0">
                <a:solidFill>
                  <a:srgbClr val="0F719D"/>
                </a:solidFill>
              </a:rPr>
              <a:t>rapidly</a:t>
            </a:r>
            <a:r>
              <a:rPr lang="en-US" sz="1400" dirty="0" smtClean="0">
                <a:solidFill>
                  <a:srgbClr val="0F719D"/>
                </a:solidFill>
              </a:rPr>
              <a:t>:</a:t>
            </a:r>
          </a:p>
          <a:p>
            <a:pPr marL="1371600" lvl="2" indent="-457200" algn="l">
              <a:buFont typeface="Arial" pitchFamily="34" charset="0"/>
              <a:buChar char="•"/>
            </a:pPr>
            <a:r>
              <a:rPr lang="en-US" sz="1400" dirty="0" smtClean="0">
                <a:solidFill>
                  <a:srgbClr val="0F719D"/>
                </a:solidFill>
              </a:rPr>
              <a:t>Dizziness</a:t>
            </a:r>
            <a:r>
              <a:rPr lang="en-US" sz="1400" dirty="0">
                <a:solidFill>
                  <a:srgbClr val="0F719D"/>
                </a:solidFill>
              </a:rPr>
              <a:t>, </a:t>
            </a:r>
            <a:r>
              <a:rPr lang="en-US" sz="1400" dirty="0" smtClean="0">
                <a:solidFill>
                  <a:srgbClr val="0F719D"/>
                </a:solidFill>
              </a:rPr>
              <a:t>Euphoria, decreased </a:t>
            </a:r>
            <a:r>
              <a:rPr lang="en-US" sz="1400" dirty="0">
                <a:solidFill>
                  <a:srgbClr val="0F719D"/>
                </a:solidFill>
              </a:rPr>
              <a:t>level of consciousness </a:t>
            </a:r>
            <a:r>
              <a:rPr lang="en-US" sz="1400" dirty="0" smtClean="0">
                <a:solidFill>
                  <a:srgbClr val="0F719D"/>
                </a:solidFill>
              </a:rPr>
              <a:t>(if overdose, rare)</a:t>
            </a:r>
          </a:p>
          <a:p>
            <a:pPr marL="1371600" lvl="2" indent="-457200" algn="l">
              <a:buFont typeface="Arial" pitchFamily="34" charset="0"/>
              <a:buChar char="•"/>
            </a:pPr>
            <a:r>
              <a:rPr lang="en-US" sz="1400" dirty="0" smtClean="0">
                <a:solidFill>
                  <a:srgbClr val="0F719D"/>
                </a:solidFill>
              </a:rPr>
              <a:t>Continued </a:t>
            </a:r>
            <a:r>
              <a:rPr lang="en-US" sz="1400" dirty="0">
                <a:solidFill>
                  <a:srgbClr val="0F719D"/>
                </a:solidFill>
              </a:rPr>
              <a:t>use: deficiency of B12</a:t>
            </a:r>
          </a:p>
          <a:p>
            <a:pPr marL="457200" indent="-457200" algn="l">
              <a:buFont typeface="Arial" pitchFamily="34" charset="0"/>
              <a:buChar char="•"/>
            </a:pPr>
            <a:r>
              <a:rPr lang="en-US" sz="1600" u="sng" dirty="0" smtClean="0">
                <a:solidFill>
                  <a:srgbClr val="0F719D"/>
                </a:solidFill>
              </a:rPr>
              <a:t>Design</a:t>
            </a:r>
            <a:r>
              <a:rPr lang="en-US" sz="1600" dirty="0" smtClean="0">
                <a:solidFill>
                  <a:srgbClr val="0F719D"/>
                </a:solidFill>
              </a:rPr>
              <a:t>: 18 </a:t>
            </a:r>
            <a:r>
              <a:rPr lang="en-US" sz="1600" dirty="0">
                <a:solidFill>
                  <a:srgbClr val="0F719D"/>
                </a:solidFill>
              </a:rPr>
              <a:t>patients who underwent PDT with inhaled nitrous </a:t>
            </a:r>
            <a:r>
              <a:rPr lang="en-US" sz="1600" dirty="0" smtClean="0">
                <a:solidFill>
                  <a:srgbClr val="0F719D"/>
                </a:solidFill>
              </a:rPr>
              <a:t>oxide…</a:t>
            </a:r>
            <a:endParaRPr lang="en-US" sz="1600" dirty="0">
              <a:solidFill>
                <a:srgbClr val="0F719D"/>
              </a:solidFill>
            </a:endParaRPr>
          </a:p>
          <a:p>
            <a:pPr marL="914400" lvl="1" indent="-457200" algn="l">
              <a:buFont typeface="Arial" pitchFamily="34" charset="0"/>
              <a:buChar char="•"/>
            </a:pPr>
            <a:r>
              <a:rPr lang="en-US" sz="1400" dirty="0" smtClean="0">
                <a:solidFill>
                  <a:srgbClr val="0F719D"/>
                </a:solidFill>
              </a:rPr>
              <a:t>1 </a:t>
            </a:r>
            <a:r>
              <a:rPr lang="en-US" sz="1400" dirty="0">
                <a:solidFill>
                  <a:srgbClr val="0F719D"/>
                </a:solidFill>
              </a:rPr>
              <a:t>extra mammary Paget’s disease (perianal and inguinal)</a:t>
            </a:r>
          </a:p>
          <a:p>
            <a:pPr marL="914400" lvl="1" indent="-457200" algn="l">
              <a:buFont typeface="Arial" pitchFamily="34" charset="0"/>
              <a:buChar char="•"/>
            </a:pPr>
            <a:r>
              <a:rPr lang="en-US" sz="1400" dirty="0" smtClean="0">
                <a:solidFill>
                  <a:srgbClr val="0F719D"/>
                </a:solidFill>
              </a:rPr>
              <a:t>1 </a:t>
            </a:r>
            <a:r>
              <a:rPr lang="en-US" sz="1400" dirty="0">
                <a:solidFill>
                  <a:srgbClr val="0F719D"/>
                </a:solidFill>
              </a:rPr>
              <a:t>Zoon </a:t>
            </a:r>
            <a:r>
              <a:rPr lang="en-US" sz="1400" dirty="0" err="1">
                <a:solidFill>
                  <a:srgbClr val="0F719D"/>
                </a:solidFill>
              </a:rPr>
              <a:t>balanitis</a:t>
            </a:r>
            <a:endParaRPr lang="en-US" sz="1400" dirty="0">
              <a:solidFill>
                <a:srgbClr val="0F719D"/>
              </a:solidFill>
            </a:endParaRPr>
          </a:p>
          <a:p>
            <a:pPr marL="914400" lvl="1" indent="-457200" algn="l">
              <a:buFont typeface="Arial" pitchFamily="34" charset="0"/>
              <a:buChar char="•"/>
            </a:pPr>
            <a:r>
              <a:rPr lang="en-US" sz="1400" dirty="0" smtClean="0">
                <a:solidFill>
                  <a:srgbClr val="0F719D"/>
                </a:solidFill>
              </a:rPr>
              <a:t>16 </a:t>
            </a:r>
            <a:r>
              <a:rPr lang="en-US" sz="1400" dirty="0">
                <a:solidFill>
                  <a:srgbClr val="0F719D"/>
                </a:solidFill>
              </a:rPr>
              <a:t>multiple AK on the face or scalp</a:t>
            </a:r>
          </a:p>
          <a:p>
            <a:pPr marL="457200" indent="-457200" algn="l">
              <a:buFont typeface="Arial" pitchFamily="34" charset="0"/>
              <a:buChar char="•"/>
            </a:pPr>
            <a:r>
              <a:rPr lang="en-US" sz="1600" dirty="0" smtClean="0">
                <a:solidFill>
                  <a:srgbClr val="0F719D"/>
                </a:solidFill>
              </a:rPr>
              <a:t>… were compared to similar </a:t>
            </a:r>
            <a:r>
              <a:rPr lang="en-US" sz="1600" dirty="0">
                <a:solidFill>
                  <a:srgbClr val="0F719D"/>
                </a:solidFill>
              </a:rPr>
              <a:t>patients treated with PDT without </a:t>
            </a:r>
            <a:r>
              <a:rPr lang="en-US" sz="1600" dirty="0" smtClean="0">
                <a:solidFill>
                  <a:srgbClr val="0F719D"/>
                </a:solidFill>
              </a:rPr>
              <a:t>NO (controls)</a:t>
            </a:r>
            <a:endParaRPr lang="en-US" sz="16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18</a:t>
            </a:fld>
            <a:endParaRPr lang="fr-FR">
              <a:solidFill>
                <a:prstClr val="black">
                  <a:tint val="75000"/>
                </a:prstClr>
              </a:solidFill>
            </a:endParaRPr>
          </a:p>
        </p:txBody>
      </p:sp>
    </p:spTree>
    <p:extLst>
      <p:ext uri="{BB962C8B-B14F-4D97-AF65-F5344CB8AC3E}">
        <p14:creationId xmlns:p14="http://schemas.microsoft.com/office/powerpoint/2010/main" val="1542806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407886" y="2540000"/>
            <a:ext cx="7278914" cy="405084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1800" u="sng" dirty="0" smtClean="0">
                <a:solidFill>
                  <a:srgbClr val="0F719D"/>
                </a:solidFill>
              </a:rPr>
              <a:t>Results</a:t>
            </a:r>
            <a:r>
              <a:rPr lang="en-US" sz="1800" dirty="0" smtClean="0">
                <a:solidFill>
                  <a:srgbClr val="0F719D"/>
                </a:solidFill>
              </a:rPr>
              <a:t>:</a:t>
            </a:r>
          </a:p>
          <a:p>
            <a:pPr marL="914400" lvl="1" indent="-457200" algn="l">
              <a:buFont typeface="Arial" pitchFamily="34" charset="0"/>
              <a:buChar char="•"/>
            </a:pPr>
            <a:r>
              <a:rPr lang="en-US" sz="1800" dirty="0" smtClean="0">
                <a:solidFill>
                  <a:srgbClr val="0F719D"/>
                </a:solidFill>
              </a:rPr>
              <a:t>Mean </a:t>
            </a:r>
            <a:r>
              <a:rPr lang="en-US" sz="1800" dirty="0">
                <a:solidFill>
                  <a:srgbClr val="0F719D"/>
                </a:solidFill>
              </a:rPr>
              <a:t>pain score: 3.7 with NO </a:t>
            </a:r>
            <a:r>
              <a:rPr lang="en-US" sz="1800" dirty="0" err="1">
                <a:solidFill>
                  <a:srgbClr val="0F719D"/>
                </a:solidFill>
              </a:rPr>
              <a:t>vs</a:t>
            </a:r>
            <a:r>
              <a:rPr lang="en-US" sz="1800" dirty="0">
                <a:solidFill>
                  <a:srgbClr val="0F719D"/>
                </a:solidFill>
              </a:rPr>
              <a:t> 6,8 without NO</a:t>
            </a:r>
          </a:p>
          <a:p>
            <a:pPr marL="914400" lvl="1" indent="-457200" algn="l">
              <a:buFont typeface="Arial" pitchFamily="34" charset="0"/>
              <a:buChar char="•"/>
            </a:pPr>
            <a:r>
              <a:rPr lang="en-US" sz="1600" dirty="0">
                <a:solidFill>
                  <a:srgbClr val="0F719D"/>
                </a:solidFill>
              </a:rPr>
              <a:t>All patients tolerated the PDT session well, no side effects from NO use</a:t>
            </a:r>
          </a:p>
          <a:p>
            <a:pPr marL="914400" lvl="1" indent="-457200" algn="l">
              <a:buFont typeface="Arial" pitchFamily="34" charset="0"/>
              <a:buChar char="•"/>
            </a:pPr>
            <a:r>
              <a:rPr lang="en-US" sz="1600" dirty="0">
                <a:solidFill>
                  <a:srgbClr val="0F719D"/>
                </a:solidFill>
              </a:rPr>
              <a:t>8 patients had made PDT both WITH and WITHOUT NO: 6 of them experienced a mean improvement in pain assessment of </a:t>
            </a:r>
            <a:r>
              <a:rPr lang="en-US" sz="1600" dirty="0" smtClean="0">
                <a:solidFill>
                  <a:srgbClr val="0F719D"/>
                </a:solidFill>
              </a:rPr>
              <a:t>4,5</a:t>
            </a:r>
          </a:p>
          <a:p>
            <a:pPr marL="914400" lvl="1" indent="-457200" algn="l">
              <a:buFont typeface="Arial" pitchFamily="34" charset="0"/>
              <a:buChar char="•"/>
            </a:pPr>
            <a:endParaRPr lang="en-US" sz="1800" dirty="0" smtClean="0">
              <a:solidFill>
                <a:srgbClr val="0F719D"/>
              </a:solidFill>
            </a:endParaRPr>
          </a:p>
          <a:p>
            <a:pPr marL="457200" indent="-457200" algn="l">
              <a:buFont typeface="Arial" pitchFamily="34" charset="0"/>
              <a:buChar char="•"/>
            </a:pPr>
            <a:r>
              <a:rPr lang="en-US" sz="1800" dirty="0" smtClean="0">
                <a:solidFill>
                  <a:srgbClr val="0F719D"/>
                </a:solidFill>
              </a:rPr>
              <a:t>Main </a:t>
            </a:r>
            <a:r>
              <a:rPr lang="en-US" sz="1800" dirty="0">
                <a:solidFill>
                  <a:srgbClr val="0F719D"/>
                </a:solidFill>
              </a:rPr>
              <a:t>limitation of the study: </a:t>
            </a:r>
            <a:endParaRPr lang="en-US" sz="1800" dirty="0" smtClean="0">
              <a:solidFill>
                <a:srgbClr val="0F719D"/>
              </a:solidFill>
            </a:endParaRPr>
          </a:p>
          <a:p>
            <a:pPr algn="l"/>
            <a:r>
              <a:rPr lang="en-US" sz="1800" dirty="0">
                <a:solidFill>
                  <a:srgbClr val="0F719D"/>
                </a:solidFill>
              </a:rPr>
              <a:t>	</a:t>
            </a:r>
            <a:r>
              <a:rPr lang="en-US" sz="1800" dirty="0" smtClean="0">
                <a:solidFill>
                  <a:srgbClr val="0F719D"/>
                </a:solidFill>
              </a:rPr>
              <a:t>Small </a:t>
            </a:r>
            <a:r>
              <a:rPr lang="en-US" sz="1800" dirty="0">
                <a:solidFill>
                  <a:srgbClr val="0F719D"/>
                </a:solidFill>
              </a:rPr>
              <a:t>sample with inhomogeneous diagnoses</a:t>
            </a:r>
          </a:p>
          <a:p>
            <a:pPr marL="1828800" lvl="3" indent="-457200" algn="l">
              <a:buFont typeface="Arial" pitchFamily="34" charset="0"/>
              <a:buChar char="•"/>
            </a:pPr>
            <a:endParaRPr lang="en-US" sz="600" dirty="0" smtClean="0">
              <a:solidFill>
                <a:srgbClr val="0F719D"/>
              </a:solidFill>
            </a:endParaRPr>
          </a:p>
          <a:p>
            <a:pPr marL="457200" indent="-457200" algn="l">
              <a:buFont typeface="Arial" pitchFamily="34" charset="0"/>
              <a:buChar char="•"/>
            </a:pPr>
            <a:r>
              <a:rPr lang="en-US" sz="1800" dirty="0" smtClean="0">
                <a:solidFill>
                  <a:srgbClr val="0F719D"/>
                </a:solidFill>
              </a:rPr>
              <a:t>NO </a:t>
            </a:r>
            <a:r>
              <a:rPr lang="en-US" sz="1800" dirty="0">
                <a:solidFill>
                  <a:srgbClr val="0F719D"/>
                </a:solidFill>
              </a:rPr>
              <a:t>offers a highly effective and safe analgesia, comfortable for the patient and physician, and may be added to the existing strategies for pain control during </a:t>
            </a:r>
            <a:r>
              <a:rPr lang="en-US" sz="1800" dirty="0" smtClean="0">
                <a:solidFill>
                  <a:srgbClr val="0F719D"/>
                </a:solidFill>
              </a:rPr>
              <a:t>PDT</a:t>
            </a:r>
            <a:endParaRPr lang="en-US" sz="18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19</a:t>
            </a:fld>
            <a:endParaRPr lang="fr-FR">
              <a:solidFill>
                <a:prstClr val="black">
                  <a:tint val="75000"/>
                </a:prstClr>
              </a:solidFill>
            </a:endParaRPr>
          </a:p>
        </p:txBody>
      </p:sp>
      <p:sp>
        <p:nvSpPr>
          <p:cNvPr id="5" name="Espace réservé du titre 1"/>
          <p:cNvSpPr txBox="1">
            <a:spLocks/>
          </p:cNvSpPr>
          <p:nvPr/>
        </p:nvSpPr>
        <p:spPr>
          <a:xfrm>
            <a:off x="1441006" y="859538"/>
            <a:ext cx="755058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D21121"/>
                </a:solidFill>
              </a:rPr>
              <a:t>PDT </a:t>
            </a:r>
            <a:r>
              <a:rPr lang="fr-FR" sz="3600" dirty="0" err="1">
                <a:solidFill>
                  <a:srgbClr val="D21121"/>
                </a:solidFill>
              </a:rPr>
              <a:t>with</a:t>
            </a:r>
            <a:r>
              <a:rPr lang="fr-FR" sz="3600" dirty="0">
                <a:solidFill>
                  <a:srgbClr val="D21121"/>
                </a:solidFill>
              </a:rPr>
              <a:t> </a:t>
            </a:r>
            <a:r>
              <a:rPr lang="fr-FR" sz="3600" dirty="0" err="1">
                <a:solidFill>
                  <a:srgbClr val="D21121"/>
                </a:solidFill>
              </a:rPr>
              <a:t>nitrous</a:t>
            </a:r>
            <a:r>
              <a:rPr lang="fr-FR" sz="3600" dirty="0">
                <a:solidFill>
                  <a:srgbClr val="D21121"/>
                </a:solidFill>
              </a:rPr>
              <a:t> </a:t>
            </a:r>
            <a:r>
              <a:rPr lang="fr-FR" sz="3600" dirty="0" err="1">
                <a:solidFill>
                  <a:srgbClr val="D21121"/>
                </a:solidFill>
              </a:rPr>
              <a:t>oxide</a:t>
            </a:r>
            <a:r>
              <a:rPr lang="fr-FR" sz="3600" dirty="0">
                <a:solidFill>
                  <a:srgbClr val="D21121"/>
                </a:solidFill>
              </a:rPr>
              <a:t> </a:t>
            </a:r>
            <a:r>
              <a:rPr lang="fr-FR" sz="3600" dirty="0" smtClean="0">
                <a:solidFill>
                  <a:srgbClr val="D21121"/>
                </a:solidFill>
              </a:rPr>
              <a:t>(NO) </a:t>
            </a:r>
            <a:r>
              <a:rPr lang="fr-FR" sz="3600" dirty="0" err="1" smtClean="0">
                <a:solidFill>
                  <a:srgbClr val="D21121"/>
                </a:solidFill>
              </a:rPr>
              <a:t>sedation</a:t>
            </a:r>
            <a:r>
              <a:rPr lang="fr-FR" sz="3600" dirty="0" smtClean="0">
                <a:solidFill>
                  <a:srgbClr val="D21121"/>
                </a:solidFill>
              </a:rPr>
              <a:t> </a:t>
            </a:r>
            <a:endParaRPr lang="fr-FR" sz="3600" dirty="0">
              <a:solidFill>
                <a:srgbClr val="D21121"/>
              </a:solidFill>
            </a:endParaRPr>
          </a:p>
          <a:p>
            <a:pPr algn="l"/>
            <a:r>
              <a:rPr lang="fr-FR" sz="2000" dirty="0" smtClean="0">
                <a:solidFill>
                  <a:srgbClr val="D21121"/>
                </a:solidFill>
              </a:rPr>
              <a:t>Isabel </a:t>
            </a:r>
            <a:r>
              <a:rPr lang="fr-FR" sz="2000" dirty="0" err="1">
                <a:solidFill>
                  <a:srgbClr val="D21121"/>
                </a:solidFill>
              </a:rPr>
              <a:t>Polimón-Olabarrieta</a:t>
            </a:r>
            <a:r>
              <a:rPr lang="fr-FR" sz="2000" dirty="0">
                <a:solidFill>
                  <a:srgbClr val="D21121"/>
                </a:solidFill>
              </a:rPr>
              <a:t>, Madrid, </a:t>
            </a:r>
            <a:r>
              <a:rPr lang="fr-FR" sz="2000" dirty="0" smtClean="0">
                <a:solidFill>
                  <a:srgbClr val="D21121"/>
                </a:solidFill>
              </a:rPr>
              <a:t>Spain</a:t>
            </a:r>
            <a:endParaRPr lang="fr-FR" sz="2000" dirty="0">
              <a:solidFill>
                <a:srgbClr val="D21121"/>
              </a:solidFill>
            </a:endParaRPr>
          </a:p>
        </p:txBody>
      </p:sp>
    </p:spTree>
    <p:extLst>
      <p:ext uri="{BB962C8B-B14F-4D97-AF65-F5344CB8AC3E}">
        <p14:creationId xmlns:p14="http://schemas.microsoft.com/office/powerpoint/2010/main" val="1444259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6" y="1"/>
            <a:ext cx="7395028" cy="63862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D21121"/>
                </a:solidFill>
              </a:rPr>
              <a:t>Hot </a:t>
            </a:r>
            <a:r>
              <a:rPr lang="fr-FR" sz="3600" dirty="0" err="1" smtClean="0">
                <a:solidFill>
                  <a:srgbClr val="D21121"/>
                </a:solidFill>
              </a:rPr>
              <a:t>topics</a:t>
            </a:r>
            <a:r>
              <a:rPr lang="fr-FR" sz="3600" dirty="0" smtClean="0">
                <a:solidFill>
                  <a:srgbClr val="D21121"/>
                </a:solidFill>
              </a:rPr>
              <a:t> 2013</a:t>
            </a:r>
            <a:endParaRPr lang="fr-FR" sz="3600" dirty="0">
              <a:solidFill>
                <a:srgbClr val="D21121"/>
              </a:solidFill>
            </a:endParaRPr>
          </a:p>
        </p:txBody>
      </p:sp>
      <p:sp>
        <p:nvSpPr>
          <p:cNvPr id="8" name="Espace réservé du texte 2"/>
          <p:cNvSpPr txBox="1">
            <a:spLocks/>
          </p:cNvSpPr>
          <p:nvPr/>
        </p:nvSpPr>
        <p:spPr>
          <a:xfrm>
            <a:off x="1524000" y="1233713"/>
            <a:ext cx="7162800" cy="54877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itchFamily="34" charset="0"/>
              <a:buChar char="•"/>
            </a:pPr>
            <a:r>
              <a:rPr lang="en-US" sz="1400" b="1" dirty="0">
                <a:solidFill>
                  <a:srgbClr val="D21121"/>
                </a:solidFill>
              </a:rPr>
              <a:t>New guidelines and </a:t>
            </a:r>
            <a:r>
              <a:rPr lang="en-US" sz="1400" b="1" dirty="0" smtClean="0">
                <a:solidFill>
                  <a:srgbClr val="D21121"/>
                </a:solidFill>
              </a:rPr>
              <a:t>consensus</a:t>
            </a:r>
          </a:p>
          <a:p>
            <a:pPr marL="285750" indent="-285750" algn="l">
              <a:buFont typeface="Wingdings" pitchFamily="2" charset="2"/>
              <a:buChar char="ü"/>
            </a:pPr>
            <a:r>
              <a:rPr lang="en-US" sz="1200" dirty="0">
                <a:solidFill>
                  <a:srgbClr val="0F719D"/>
                </a:solidFill>
                <a:hlinkClick r:id="rId2" action="ppaction://hlinksldjump"/>
              </a:rPr>
              <a:t>New guidelines for PDT</a:t>
            </a:r>
            <a:r>
              <a:rPr lang="en-US" sz="1200" dirty="0">
                <a:solidFill>
                  <a:srgbClr val="0F719D"/>
                </a:solidFill>
              </a:rPr>
              <a:t>. </a:t>
            </a:r>
            <a:r>
              <a:rPr lang="en-US" sz="1200" dirty="0" smtClean="0">
                <a:solidFill>
                  <a:schemeClr val="tx1"/>
                </a:solidFill>
              </a:rPr>
              <a:t>LR </a:t>
            </a:r>
            <a:r>
              <a:rPr lang="en-US" sz="1200" dirty="0">
                <a:solidFill>
                  <a:schemeClr val="tx1"/>
                </a:solidFill>
              </a:rPr>
              <a:t>Braathen, </a:t>
            </a:r>
            <a:r>
              <a:rPr lang="en-US" sz="1200" dirty="0" smtClean="0">
                <a:solidFill>
                  <a:schemeClr val="tx1"/>
                </a:solidFill>
              </a:rPr>
              <a:t>Switzerland </a:t>
            </a:r>
            <a:r>
              <a:rPr lang="en-US" sz="1200" dirty="0">
                <a:solidFill>
                  <a:schemeClr val="tx1"/>
                </a:solidFill>
              </a:rPr>
              <a:t>and </a:t>
            </a:r>
            <a:r>
              <a:rPr lang="en-US" sz="1200" dirty="0" smtClean="0">
                <a:solidFill>
                  <a:schemeClr val="tx1"/>
                </a:solidFill>
              </a:rPr>
              <a:t>CA Morton, UK</a:t>
            </a:r>
            <a:endParaRPr lang="en-US" sz="1200" dirty="0">
              <a:solidFill>
                <a:schemeClr val="tx1"/>
              </a:solidFill>
            </a:endParaRPr>
          </a:p>
          <a:p>
            <a:pPr marL="285750" indent="-285750" algn="l">
              <a:buFont typeface="Wingdings" pitchFamily="2" charset="2"/>
              <a:buChar char="ü"/>
            </a:pPr>
            <a:r>
              <a:rPr lang="en-US" sz="1200" dirty="0">
                <a:solidFill>
                  <a:srgbClr val="0F719D"/>
                </a:solidFill>
                <a:hlinkClick r:id="rId3" action="ppaction://hlinksldjump"/>
              </a:rPr>
              <a:t>German </a:t>
            </a:r>
            <a:r>
              <a:rPr lang="en-US" sz="1200" dirty="0" smtClean="0">
                <a:solidFill>
                  <a:srgbClr val="0F719D"/>
                </a:solidFill>
                <a:hlinkClick r:id="rId3" action="ppaction://hlinksldjump"/>
              </a:rPr>
              <a:t>consensus </a:t>
            </a:r>
            <a:r>
              <a:rPr lang="en-US" sz="1200" dirty="0">
                <a:solidFill>
                  <a:srgbClr val="0F719D"/>
                </a:solidFill>
                <a:hlinkClick r:id="rId3" action="ppaction://hlinksldjump"/>
              </a:rPr>
              <a:t>on PDT for skin </a:t>
            </a:r>
            <a:r>
              <a:rPr lang="en-US" sz="1200" dirty="0" smtClean="0">
                <a:solidFill>
                  <a:srgbClr val="0F719D"/>
                </a:solidFill>
                <a:hlinkClick r:id="rId3" action="ppaction://hlinksldjump"/>
              </a:rPr>
              <a:t>rejuvenation. </a:t>
            </a:r>
            <a:r>
              <a:rPr lang="en-US" sz="1200" dirty="0" smtClean="0">
                <a:solidFill>
                  <a:schemeClr val="tx1"/>
                </a:solidFill>
              </a:rPr>
              <a:t>RM Szeimies, Germany</a:t>
            </a:r>
            <a:endParaRPr lang="en-US" sz="1600" b="1" dirty="0">
              <a:solidFill>
                <a:srgbClr val="D21121"/>
              </a:solidFill>
            </a:endParaRPr>
          </a:p>
          <a:p>
            <a:pPr marL="285750" indent="-285750" algn="l">
              <a:buFont typeface="Arial" pitchFamily="34" charset="0"/>
              <a:buChar char="•"/>
            </a:pPr>
            <a:r>
              <a:rPr lang="en-US" sz="1400" b="1" dirty="0" smtClean="0">
                <a:solidFill>
                  <a:srgbClr val="D21121"/>
                </a:solidFill>
              </a:rPr>
              <a:t>Daylight-PDT</a:t>
            </a:r>
          </a:p>
          <a:p>
            <a:pPr marL="285750" indent="-285750" algn="l">
              <a:buFont typeface="Wingdings" pitchFamily="2" charset="2"/>
              <a:buChar char="ü"/>
            </a:pPr>
            <a:r>
              <a:rPr lang="en-US" sz="1200" dirty="0" smtClean="0">
                <a:solidFill>
                  <a:srgbClr val="0F719D"/>
                </a:solidFill>
                <a:hlinkClick r:id="rId4" action="ppaction://hlinksldjump"/>
              </a:rPr>
              <a:t>Efficacy </a:t>
            </a:r>
            <a:r>
              <a:rPr lang="en-US" sz="1200" dirty="0">
                <a:solidFill>
                  <a:srgbClr val="0F719D"/>
                </a:solidFill>
                <a:hlinkClick r:id="rId4" action="ppaction://hlinksldjump"/>
              </a:rPr>
              <a:t>and safety of MAL cream activated by natural daylight in AK: a randomized, investigator blinded, controlled, phase 3 </a:t>
            </a:r>
            <a:r>
              <a:rPr lang="en-US" sz="1200" dirty="0" smtClean="0">
                <a:solidFill>
                  <a:srgbClr val="0F719D"/>
                </a:solidFill>
                <a:hlinkClick r:id="rId4" action="ppaction://hlinksldjump"/>
              </a:rPr>
              <a:t>study</a:t>
            </a:r>
            <a:r>
              <a:rPr lang="en-US" sz="1200" dirty="0" smtClean="0">
                <a:solidFill>
                  <a:srgbClr val="0F719D"/>
                </a:solidFill>
              </a:rPr>
              <a:t>. </a:t>
            </a:r>
            <a:r>
              <a:rPr lang="en-US" sz="1200" dirty="0" smtClean="0">
                <a:solidFill>
                  <a:schemeClr val="tx1"/>
                </a:solidFill>
              </a:rPr>
              <a:t>S </a:t>
            </a:r>
            <a:r>
              <a:rPr lang="en-US" sz="1200" dirty="0" err="1" smtClean="0">
                <a:solidFill>
                  <a:schemeClr val="tx1"/>
                </a:solidFill>
              </a:rPr>
              <a:t>Shumack</a:t>
            </a:r>
            <a:r>
              <a:rPr lang="en-US" sz="1200" dirty="0" smtClean="0">
                <a:solidFill>
                  <a:schemeClr val="tx1"/>
                </a:solidFill>
              </a:rPr>
              <a:t>, Australia</a:t>
            </a:r>
            <a:endParaRPr lang="en-US" sz="1200" dirty="0">
              <a:solidFill>
                <a:schemeClr val="tx1"/>
              </a:solidFill>
            </a:endParaRPr>
          </a:p>
          <a:p>
            <a:pPr marL="285750" indent="-285750" algn="l">
              <a:buFont typeface="Wingdings" pitchFamily="2" charset="2"/>
              <a:buChar char="ü"/>
            </a:pPr>
            <a:r>
              <a:rPr lang="en-US" sz="1200" dirty="0" smtClean="0">
                <a:solidFill>
                  <a:srgbClr val="0F719D"/>
                </a:solidFill>
                <a:hlinkClick r:id="rId5" action="ppaction://hlinksldjump"/>
              </a:rPr>
              <a:t>Daylight </a:t>
            </a:r>
            <a:r>
              <a:rPr lang="en-US" sz="1200" dirty="0">
                <a:solidFill>
                  <a:srgbClr val="0F719D"/>
                </a:solidFill>
                <a:hlinkClick r:id="rId5" action="ppaction://hlinksldjump"/>
              </a:rPr>
              <a:t>PDT for </a:t>
            </a:r>
            <a:r>
              <a:rPr lang="en-US" sz="1200" dirty="0" err="1" smtClean="0">
                <a:solidFill>
                  <a:srgbClr val="0F719D"/>
                </a:solidFill>
                <a:hlinkClick r:id="rId5" action="ppaction://hlinksldjump"/>
              </a:rPr>
              <a:t>leishmaniasis</a:t>
            </a:r>
            <a:r>
              <a:rPr lang="en-US" sz="1200" dirty="0" smtClean="0">
                <a:solidFill>
                  <a:srgbClr val="0F719D"/>
                </a:solidFill>
              </a:rPr>
              <a:t>. </a:t>
            </a:r>
            <a:r>
              <a:rPr lang="en-US" sz="1200" dirty="0" smtClean="0">
                <a:solidFill>
                  <a:schemeClr val="tx1"/>
                </a:solidFill>
              </a:rPr>
              <a:t>CD </a:t>
            </a:r>
            <a:r>
              <a:rPr lang="en-US" sz="1200" dirty="0" err="1" smtClean="0">
                <a:solidFill>
                  <a:schemeClr val="tx1"/>
                </a:solidFill>
              </a:rPr>
              <a:t>Enk</a:t>
            </a:r>
            <a:r>
              <a:rPr lang="en-US" sz="1200" dirty="0">
                <a:solidFill>
                  <a:schemeClr val="tx1"/>
                </a:solidFill>
              </a:rPr>
              <a:t>, </a:t>
            </a:r>
            <a:r>
              <a:rPr lang="en-US" sz="1200" dirty="0" smtClean="0">
                <a:solidFill>
                  <a:schemeClr val="tx1"/>
                </a:solidFill>
              </a:rPr>
              <a:t>Israel</a:t>
            </a:r>
          </a:p>
          <a:p>
            <a:pPr marL="285750" indent="-285750" algn="l">
              <a:buFont typeface="Wingdings" pitchFamily="2" charset="2"/>
              <a:buChar char="ü"/>
            </a:pPr>
            <a:r>
              <a:rPr lang="en-US" sz="1200" dirty="0">
                <a:solidFill>
                  <a:srgbClr val="0F719D"/>
                </a:solidFill>
                <a:hlinkClick r:id="rId6" action="ppaction://hlinksldjump"/>
              </a:rPr>
              <a:t>Optimizing the amount of </a:t>
            </a:r>
            <a:r>
              <a:rPr lang="en-US" sz="1200" dirty="0" smtClean="0">
                <a:solidFill>
                  <a:srgbClr val="0F719D"/>
                </a:solidFill>
                <a:hlinkClick r:id="rId6" action="ppaction://hlinksldjump"/>
              </a:rPr>
              <a:t>Metvix® used </a:t>
            </a:r>
            <a:r>
              <a:rPr lang="en-US" sz="1200" dirty="0">
                <a:solidFill>
                  <a:srgbClr val="0F719D"/>
                </a:solidFill>
                <a:hlinkClick r:id="rId6" action="ppaction://hlinksldjump"/>
              </a:rPr>
              <a:t>in daylight PDT</a:t>
            </a:r>
            <a:r>
              <a:rPr lang="en-US" sz="1200" dirty="0">
                <a:solidFill>
                  <a:srgbClr val="0F719D"/>
                </a:solidFill>
              </a:rPr>
              <a:t>.</a:t>
            </a:r>
            <a:r>
              <a:rPr lang="en-US" sz="1200" dirty="0">
                <a:solidFill>
                  <a:schemeClr val="tx1"/>
                </a:solidFill>
              </a:rPr>
              <a:t> HC </a:t>
            </a:r>
            <a:r>
              <a:rPr lang="en-US" sz="1200" dirty="0" err="1">
                <a:solidFill>
                  <a:schemeClr val="tx1"/>
                </a:solidFill>
              </a:rPr>
              <a:t>Wulf</a:t>
            </a:r>
            <a:r>
              <a:rPr lang="en-US" sz="1200" dirty="0">
                <a:solidFill>
                  <a:schemeClr val="tx1"/>
                </a:solidFill>
              </a:rPr>
              <a:t>, </a:t>
            </a:r>
            <a:r>
              <a:rPr lang="en-US" sz="1200" dirty="0" smtClean="0">
                <a:solidFill>
                  <a:schemeClr val="tx1"/>
                </a:solidFill>
              </a:rPr>
              <a:t>Denmark</a:t>
            </a:r>
            <a:endParaRPr lang="en-US" sz="1200" b="1" dirty="0">
              <a:solidFill>
                <a:srgbClr val="D21121"/>
              </a:solidFill>
            </a:endParaRPr>
          </a:p>
          <a:p>
            <a:pPr marL="285750" indent="-285750" algn="l">
              <a:buFont typeface="Arial" pitchFamily="34" charset="0"/>
              <a:buChar char="•"/>
            </a:pPr>
            <a:r>
              <a:rPr lang="en-US" sz="1400" b="1" dirty="0">
                <a:solidFill>
                  <a:srgbClr val="D21121"/>
                </a:solidFill>
              </a:rPr>
              <a:t>Latest </a:t>
            </a:r>
            <a:r>
              <a:rPr lang="en-US" sz="1400" b="1" dirty="0" smtClean="0">
                <a:solidFill>
                  <a:srgbClr val="D21121"/>
                </a:solidFill>
              </a:rPr>
              <a:t>news</a:t>
            </a:r>
          </a:p>
          <a:p>
            <a:pPr marL="285750" indent="-285750" algn="l">
              <a:buFont typeface="Wingdings" pitchFamily="2" charset="2"/>
              <a:buChar char="ü"/>
            </a:pPr>
            <a:r>
              <a:rPr lang="en-US" sz="1200" dirty="0">
                <a:solidFill>
                  <a:srgbClr val="0F719D"/>
                </a:solidFill>
                <a:hlinkClick r:id="rId7" action="ppaction://hlinksldjump"/>
              </a:rPr>
              <a:t>Pulsed Dye Laser mediated photodynamic therapy for actinic keratosis: Results of a randomized clinical </a:t>
            </a:r>
            <a:r>
              <a:rPr lang="en-US" sz="1200" dirty="0" smtClean="0">
                <a:solidFill>
                  <a:srgbClr val="0F719D"/>
                </a:solidFill>
                <a:hlinkClick r:id="rId7" action="ppaction://hlinksldjump"/>
              </a:rPr>
              <a:t>trial</a:t>
            </a:r>
            <a:r>
              <a:rPr lang="en-US" sz="1200" dirty="0" smtClean="0">
                <a:solidFill>
                  <a:srgbClr val="0F719D"/>
                </a:solidFill>
              </a:rPr>
              <a:t>. </a:t>
            </a:r>
            <a:r>
              <a:rPr lang="en-US" sz="1200" dirty="0" smtClean="0">
                <a:solidFill>
                  <a:schemeClr val="tx1"/>
                </a:solidFill>
              </a:rPr>
              <a:t>J </a:t>
            </a:r>
            <a:r>
              <a:rPr lang="en-US" sz="1200" dirty="0" err="1">
                <a:solidFill>
                  <a:schemeClr val="tx1"/>
                </a:solidFill>
              </a:rPr>
              <a:t>Kessels</a:t>
            </a:r>
            <a:r>
              <a:rPr lang="en-US" sz="1200" dirty="0">
                <a:solidFill>
                  <a:schemeClr val="tx1"/>
                </a:solidFill>
              </a:rPr>
              <a:t>, </a:t>
            </a:r>
            <a:r>
              <a:rPr lang="en-US" sz="1200" dirty="0" smtClean="0">
                <a:solidFill>
                  <a:schemeClr val="tx1"/>
                </a:solidFill>
              </a:rPr>
              <a:t>The </a:t>
            </a:r>
            <a:r>
              <a:rPr lang="en-US" sz="1200" dirty="0">
                <a:solidFill>
                  <a:schemeClr val="tx1"/>
                </a:solidFill>
              </a:rPr>
              <a:t>Netherlands</a:t>
            </a:r>
          </a:p>
          <a:p>
            <a:pPr marL="285750" indent="-285750" algn="l">
              <a:buFont typeface="Wingdings" pitchFamily="2" charset="2"/>
              <a:buChar char="ü"/>
            </a:pPr>
            <a:r>
              <a:rPr lang="en-US" sz="1200" dirty="0">
                <a:solidFill>
                  <a:srgbClr val="0F719D"/>
                </a:solidFill>
                <a:hlinkClick r:id="rId8" action="ppaction://hlinksldjump"/>
              </a:rPr>
              <a:t>PDT with nitrous oxide </a:t>
            </a:r>
            <a:r>
              <a:rPr lang="en-US" sz="1200" dirty="0" smtClean="0">
                <a:solidFill>
                  <a:srgbClr val="0F719D"/>
                </a:solidFill>
                <a:hlinkClick r:id="rId8" action="ppaction://hlinksldjump"/>
              </a:rPr>
              <a:t>sedation</a:t>
            </a:r>
            <a:r>
              <a:rPr lang="en-US" sz="1200" dirty="0" smtClean="0">
                <a:solidFill>
                  <a:srgbClr val="0F719D"/>
                </a:solidFill>
              </a:rPr>
              <a:t>. </a:t>
            </a:r>
            <a:r>
              <a:rPr lang="en-US" sz="1200" dirty="0" smtClean="0">
                <a:solidFill>
                  <a:schemeClr val="tx1"/>
                </a:solidFill>
              </a:rPr>
              <a:t>I </a:t>
            </a:r>
            <a:r>
              <a:rPr lang="en-US" sz="1200" dirty="0" err="1" smtClean="0">
                <a:solidFill>
                  <a:schemeClr val="tx1"/>
                </a:solidFill>
              </a:rPr>
              <a:t>Polimón-Olabarrieta</a:t>
            </a:r>
            <a:r>
              <a:rPr lang="en-US" sz="1200" dirty="0">
                <a:solidFill>
                  <a:schemeClr val="tx1"/>
                </a:solidFill>
              </a:rPr>
              <a:t>, </a:t>
            </a:r>
            <a:r>
              <a:rPr lang="en-US" sz="1200" dirty="0" smtClean="0">
                <a:solidFill>
                  <a:schemeClr val="tx1"/>
                </a:solidFill>
              </a:rPr>
              <a:t>Spain</a:t>
            </a:r>
          </a:p>
          <a:p>
            <a:pPr marL="285750" indent="-285750" algn="l">
              <a:buFont typeface="Wingdings" pitchFamily="2" charset="2"/>
              <a:buChar char="ü"/>
            </a:pPr>
            <a:r>
              <a:rPr lang="en-US" sz="1200" dirty="0">
                <a:solidFill>
                  <a:srgbClr val="0F719D"/>
                </a:solidFill>
                <a:hlinkClick r:id="rId9" action="ppaction://hlinksldjump"/>
              </a:rPr>
              <a:t>A randomized trial of PDT, CO2-Laser, </a:t>
            </a:r>
            <a:r>
              <a:rPr lang="en-US" sz="1200" dirty="0" err="1">
                <a:solidFill>
                  <a:srgbClr val="0F719D"/>
                </a:solidFill>
                <a:hlinkClick r:id="rId9" action="ppaction://hlinksldjump"/>
              </a:rPr>
              <a:t>diclofenac</a:t>
            </a:r>
            <a:r>
              <a:rPr lang="en-US" sz="1200" dirty="0">
                <a:solidFill>
                  <a:srgbClr val="0F719D"/>
                </a:solidFill>
                <a:hlinkClick r:id="rId9" action="ppaction://hlinksldjump"/>
              </a:rPr>
              <a:t> gel and </a:t>
            </a:r>
            <a:r>
              <a:rPr lang="en-US" sz="1200" dirty="0" err="1">
                <a:solidFill>
                  <a:srgbClr val="0F719D"/>
                </a:solidFill>
                <a:hlinkClick r:id="rId9" action="ppaction://hlinksldjump"/>
              </a:rPr>
              <a:t>cryotherapy</a:t>
            </a:r>
            <a:r>
              <a:rPr lang="en-US" sz="1200" dirty="0">
                <a:solidFill>
                  <a:srgbClr val="0F719D"/>
                </a:solidFill>
                <a:hlinkClick r:id="rId9" action="ppaction://hlinksldjump"/>
              </a:rPr>
              <a:t> for </a:t>
            </a:r>
            <a:r>
              <a:rPr lang="en-US" sz="1200" dirty="0" smtClean="0">
                <a:solidFill>
                  <a:srgbClr val="0F719D"/>
                </a:solidFill>
                <a:hlinkClick r:id="rId9" action="ppaction://hlinksldjump"/>
              </a:rPr>
              <a:t>AK</a:t>
            </a:r>
            <a:r>
              <a:rPr lang="en-US" sz="1200" dirty="0" smtClean="0">
                <a:solidFill>
                  <a:srgbClr val="0F719D"/>
                </a:solidFill>
              </a:rPr>
              <a:t>. </a:t>
            </a:r>
            <a:r>
              <a:rPr lang="en-US" sz="1200" dirty="0" smtClean="0">
                <a:solidFill>
                  <a:schemeClr val="tx1"/>
                </a:solidFill>
              </a:rPr>
              <a:t>PG Calzavara-Pinton</a:t>
            </a:r>
            <a:r>
              <a:rPr lang="en-US" sz="1200" dirty="0">
                <a:solidFill>
                  <a:schemeClr val="tx1"/>
                </a:solidFill>
              </a:rPr>
              <a:t>, </a:t>
            </a:r>
            <a:r>
              <a:rPr lang="en-US" sz="1200" dirty="0" smtClean="0">
                <a:solidFill>
                  <a:schemeClr val="tx1"/>
                </a:solidFill>
              </a:rPr>
              <a:t>Italy</a:t>
            </a:r>
          </a:p>
          <a:p>
            <a:pPr marL="285750" indent="-285750" algn="l">
              <a:buFont typeface="Wingdings" pitchFamily="2" charset="2"/>
              <a:buChar char="ü"/>
            </a:pPr>
            <a:r>
              <a:rPr lang="en-US" sz="1200" dirty="0">
                <a:solidFill>
                  <a:srgbClr val="0F719D"/>
                </a:solidFill>
                <a:hlinkClick r:id="rId10" action="ppaction://hlinksldjump"/>
              </a:rPr>
              <a:t>Comparison of lesion vs. field treatment with PDT</a:t>
            </a:r>
            <a:r>
              <a:rPr lang="fr-FR" sz="1200" dirty="0">
                <a:solidFill>
                  <a:srgbClr val="0F719D"/>
                </a:solidFill>
                <a:hlinkClick r:id="rId10" action="ppaction://hlinksldjump"/>
              </a:rPr>
              <a:t> </a:t>
            </a:r>
            <a:r>
              <a:rPr lang="en-US" sz="1200" dirty="0">
                <a:solidFill>
                  <a:srgbClr val="0F719D"/>
                </a:solidFill>
                <a:hlinkClick r:id="rId10" action="ppaction://hlinksldjump"/>
              </a:rPr>
              <a:t>in AK prevention: first preliminary results</a:t>
            </a:r>
            <a:r>
              <a:rPr lang="fr-FR" sz="1200" dirty="0">
                <a:solidFill>
                  <a:srgbClr val="0F719D"/>
                </a:solidFill>
                <a:hlinkClick r:id="rId10" action="ppaction://hlinksldjump"/>
              </a:rPr>
              <a:t>. </a:t>
            </a:r>
            <a:r>
              <a:rPr lang="en-US" sz="1200" dirty="0">
                <a:solidFill>
                  <a:schemeClr val="tx1"/>
                </a:solidFill>
              </a:rPr>
              <a:t>RMJP </a:t>
            </a:r>
            <a:r>
              <a:rPr lang="en-US" sz="1200" dirty="0" err="1">
                <a:solidFill>
                  <a:schemeClr val="tx1"/>
                </a:solidFill>
              </a:rPr>
              <a:t>Gerritsen</a:t>
            </a:r>
            <a:r>
              <a:rPr lang="en-US" sz="1200" dirty="0">
                <a:solidFill>
                  <a:schemeClr val="tx1"/>
                </a:solidFill>
              </a:rPr>
              <a:t>, The Netherlands</a:t>
            </a:r>
            <a:endParaRPr lang="fr-FR" sz="1200" dirty="0">
              <a:solidFill>
                <a:schemeClr val="tx1"/>
              </a:solidFill>
            </a:endParaRPr>
          </a:p>
          <a:p>
            <a:pPr marL="285750" indent="-285750" algn="l">
              <a:buFont typeface="Wingdings" pitchFamily="2" charset="2"/>
              <a:buChar char="ü"/>
            </a:pPr>
            <a:r>
              <a:rPr lang="en-US" sz="1200" dirty="0" smtClean="0">
                <a:solidFill>
                  <a:srgbClr val="0F719D"/>
                </a:solidFill>
                <a:hlinkClick r:id="rId11" action="ppaction://hlinksldjump"/>
              </a:rPr>
              <a:t>PDT </a:t>
            </a:r>
            <a:r>
              <a:rPr lang="en-US" sz="1200" dirty="0">
                <a:solidFill>
                  <a:srgbClr val="0F719D"/>
                </a:solidFill>
                <a:hlinkClick r:id="rId11" action="ppaction://hlinksldjump"/>
              </a:rPr>
              <a:t>versus topical </a:t>
            </a:r>
            <a:r>
              <a:rPr lang="en-US" sz="1200" dirty="0" err="1">
                <a:solidFill>
                  <a:srgbClr val="0F719D"/>
                </a:solidFill>
                <a:hlinkClick r:id="rId11" action="ppaction://hlinksldjump"/>
              </a:rPr>
              <a:t>imiquimod</a:t>
            </a:r>
            <a:r>
              <a:rPr lang="en-US" sz="1200" dirty="0">
                <a:solidFill>
                  <a:srgbClr val="0F719D"/>
                </a:solidFill>
                <a:hlinkClick r:id="rId11" action="ppaction://hlinksldjump"/>
              </a:rPr>
              <a:t> versus topical 5-fluorouracil for treatment of superficial BCC: a single blind, </a:t>
            </a:r>
            <a:r>
              <a:rPr lang="en-US" sz="1200" dirty="0" err="1">
                <a:solidFill>
                  <a:srgbClr val="0F719D"/>
                </a:solidFill>
                <a:hlinkClick r:id="rId11" action="ppaction://hlinksldjump"/>
              </a:rPr>
              <a:t>noninferiority</a:t>
            </a:r>
            <a:r>
              <a:rPr lang="en-US" sz="1200" dirty="0">
                <a:solidFill>
                  <a:srgbClr val="0F719D"/>
                </a:solidFill>
                <a:hlinkClick r:id="rId11" action="ppaction://hlinksldjump"/>
              </a:rPr>
              <a:t>, randomized controlled </a:t>
            </a:r>
            <a:r>
              <a:rPr lang="en-US" sz="1200" dirty="0" smtClean="0">
                <a:solidFill>
                  <a:srgbClr val="0F719D"/>
                </a:solidFill>
                <a:hlinkClick r:id="rId11" action="ppaction://hlinksldjump"/>
              </a:rPr>
              <a:t>trial</a:t>
            </a:r>
            <a:r>
              <a:rPr lang="en-US" sz="1200" dirty="0" smtClean="0">
                <a:solidFill>
                  <a:srgbClr val="0F719D"/>
                </a:solidFill>
              </a:rPr>
              <a:t>. </a:t>
            </a:r>
            <a:r>
              <a:rPr lang="en-US" sz="1200" dirty="0">
                <a:solidFill>
                  <a:schemeClr val="tx1"/>
                </a:solidFill>
              </a:rPr>
              <a:t>N </a:t>
            </a:r>
            <a:r>
              <a:rPr lang="en-US" sz="1200" dirty="0" err="1">
                <a:solidFill>
                  <a:schemeClr val="tx1"/>
                </a:solidFill>
              </a:rPr>
              <a:t>Kelleners-Smeets</a:t>
            </a:r>
            <a:r>
              <a:rPr lang="en-US" sz="1200" dirty="0">
                <a:solidFill>
                  <a:schemeClr val="tx1"/>
                </a:solidFill>
              </a:rPr>
              <a:t>, The </a:t>
            </a:r>
            <a:r>
              <a:rPr lang="en-US" sz="1200" dirty="0" smtClean="0">
                <a:solidFill>
                  <a:schemeClr val="tx1"/>
                </a:solidFill>
              </a:rPr>
              <a:t>Netherlands</a:t>
            </a:r>
          </a:p>
          <a:p>
            <a:pPr marL="285750" indent="-285750" algn="l">
              <a:buFont typeface="Wingdings" pitchFamily="2" charset="2"/>
              <a:buChar char="ü"/>
            </a:pPr>
            <a:r>
              <a:rPr lang="en-US" sz="1200" dirty="0">
                <a:solidFill>
                  <a:srgbClr val="0F719D"/>
                </a:solidFill>
                <a:hlinkClick r:id="rId12" action="ppaction://hlinksldjump"/>
              </a:rPr>
              <a:t>Combined Carbon Dioxide Laser with PDT for Nodular and Superficial BCC</a:t>
            </a:r>
            <a:r>
              <a:rPr lang="fr-FR" sz="1200" dirty="0">
                <a:solidFill>
                  <a:srgbClr val="0F719D"/>
                </a:solidFill>
              </a:rPr>
              <a:t>. </a:t>
            </a:r>
            <a:r>
              <a:rPr lang="en-US" sz="1200" dirty="0" smtClean="0">
                <a:solidFill>
                  <a:schemeClr val="tx1"/>
                </a:solidFill>
              </a:rPr>
              <a:t>MSC </a:t>
            </a:r>
            <a:r>
              <a:rPr lang="en-US" sz="1200" dirty="0" err="1">
                <a:solidFill>
                  <a:schemeClr val="tx1"/>
                </a:solidFill>
              </a:rPr>
              <a:t>Murison</a:t>
            </a:r>
            <a:r>
              <a:rPr lang="en-US" sz="1200" dirty="0">
                <a:solidFill>
                  <a:schemeClr val="tx1"/>
                </a:solidFill>
              </a:rPr>
              <a:t>, </a:t>
            </a:r>
            <a:r>
              <a:rPr lang="en-US" sz="1200" dirty="0" smtClean="0">
                <a:solidFill>
                  <a:schemeClr val="tx1"/>
                </a:solidFill>
              </a:rPr>
              <a:t>U.K.</a:t>
            </a:r>
            <a:endParaRPr lang="en-US" sz="1200" dirty="0">
              <a:solidFill>
                <a:schemeClr val="tx1"/>
              </a:solidFill>
            </a:endParaRPr>
          </a:p>
          <a:p>
            <a:pPr marL="285750" indent="-285750" algn="l">
              <a:buFont typeface="Arial" pitchFamily="34" charset="0"/>
              <a:buChar char="•"/>
            </a:pPr>
            <a:r>
              <a:rPr lang="en-US" sz="1400" b="1" dirty="0">
                <a:solidFill>
                  <a:srgbClr val="D21121"/>
                </a:solidFill>
              </a:rPr>
              <a:t>Awarded </a:t>
            </a:r>
            <a:r>
              <a:rPr lang="en-US" sz="1400" b="1" dirty="0" smtClean="0">
                <a:solidFill>
                  <a:srgbClr val="D21121"/>
                </a:solidFill>
              </a:rPr>
              <a:t>presentation (including posters)</a:t>
            </a:r>
            <a:endParaRPr lang="en-US" sz="1100" dirty="0" smtClean="0">
              <a:solidFill>
                <a:srgbClr val="0F719D"/>
              </a:solidFill>
            </a:endParaRPr>
          </a:p>
          <a:p>
            <a:pPr marL="285750" indent="-285750" algn="l">
              <a:buFont typeface="Wingdings" pitchFamily="2" charset="2"/>
              <a:buChar char="ü"/>
            </a:pPr>
            <a:r>
              <a:rPr lang="en-US" sz="1200" dirty="0">
                <a:solidFill>
                  <a:srgbClr val="0F719D"/>
                </a:solidFill>
                <a:hlinkClick r:id="rId13" action="ppaction://hlinksldjump"/>
              </a:rPr>
              <a:t>3D Cellular model for PDT outcome research</a:t>
            </a:r>
            <a:r>
              <a:rPr lang="en-US" sz="1200" dirty="0">
                <a:solidFill>
                  <a:srgbClr val="0F719D"/>
                </a:solidFill>
              </a:rPr>
              <a:t>. </a:t>
            </a:r>
            <a:r>
              <a:rPr lang="en-US" sz="1200" dirty="0">
                <a:solidFill>
                  <a:schemeClr val="tx1"/>
                </a:solidFill>
              </a:rPr>
              <a:t>S </a:t>
            </a:r>
            <a:r>
              <a:rPr lang="en-US" sz="1200" dirty="0" err="1">
                <a:solidFill>
                  <a:schemeClr val="tx1"/>
                </a:solidFill>
              </a:rPr>
              <a:t>Nonell</a:t>
            </a:r>
            <a:r>
              <a:rPr lang="en-US" sz="1200" dirty="0">
                <a:solidFill>
                  <a:schemeClr val="tx1"/>
                </a:solidFill>
              </a:rPr>
              <a:t>, Spain</a:t>
            </a:r>
          </a:p>
          <a:p>
            <a:pPr marL="285750" indent="-285750" algn="l">
              <a:buFont typeface="Wingdings" pitchFamily="2" charset="2"/>
              <a:buChar char="ü"/>
            </a:pPr>
            <a:r>
              <a:rPr lang="en-US" sz="1200" dirty="0" smtClean="0">
                <a:solidFill>
                  <a:srgbClr val="0F719D"/>
                </a:solidFill>
                <a:hlinkClick r:id="rId14" action="ppaction://hlinksldjump"/>
              </a:rPr>
              <a:t>Light </a:t>
            </a:r>
            <a:r>
              <a:rPr lang="en-US" sz="1200" dirty="0">
                <a:solidFill>
                  <a:srgbClr val="0F719D"/>
                </a:solidFill>
                <a:hlinkClick r:id="rId14" action="ppaction://hlinksldjump"/>
              </a:rPr>
              <a:t>emitting fabrics for photodynamic </a:t>
            </a:r>
            <a:r>
              <a:rPr lang="en-US" sz="1200" dirty="0" smtClean="0">
                <a:solidFill>
                  <a:srgbClr val="0F719D"/>
                </a:solidFill>
                <a:hlinkClick r:id="rId14" action="ppaction://hlinksldjump"/>
              </a:rPr>
              <a:t>therapy </a:t>
            </a:r>
            <a:r>
              <a:rPr lang="en-US" sz="1200" dirty="0">
                <a:solidFill>
                  <a:srgbClr val="0F719D"/>
                </a:solidFill>
                <a:hlinkClick r:id="rId14" action="ppaction://hlinksldjump"/>
              </a:rPr>
              <a:t>of </a:t>
            </a:r>
            <a:r>
              <a:rPr lang="en-US" sz="1200" dirty="0" smtClean="0">
                <a:solidFill>
                  <a:srgbClr val="0F719D"/>
                </a:solidFill>
                <a:hlinkClick r:id="rId14" action="ppaction://hlinksldjump"/>
              </a:rPr>
              <a:t>skin. </a:t>
            </a:r>
            <a:r>
              <a:rPr lang="en-US" sz="1200" dirty="0" smtClean="0">
                <a:solidFill>
                  <a:schemeClr val="tx1"/>
                </a:solidFill>
              </a:rPr>
              <a:t>M </a:t>
            </a:r>
            <a:r>
              <a:rPr lang="en-US" sz="1200" dirty="0" err="1" smtClean="0">
                <a:solidFill>
                  <a:schemeClr val="tx1"/>
                </a:solidFill>
              </a:rPr>
              <a:t>Vouters</a:t>
            </a:r>
            <a:r>
              <a:rPr lang="en-US" sz="1200" dirty="0" smtClean="0">
                <a:solidFill>
                  <a:schemeClr val="tx1"/>
                </a:solidFill>
              </a:rPr>
              <a:t>, France</a:t>
            </a:r>
          </a:p>
          <a:p>
            <a:pPr marL="285750" indent="-285750" algn="l">
              <a:buFont typeface="Wingdings" pitchFamily="2" charset="2"/>
              <a:buChar char="ü"/>
            </a:pPr>
            <a:r>
              <a:rPr lang="en-US" sz="1200" dirty="0" smtClean="0">
                <a:solidFill>
                  <a:srgbClr val="0F719D"/>
                </a:solidFill>
                <a:hlinkClick r:id="rId15" action="ppaction://hlinksldjump"/>
              </a:rPr>
              <a:t>Selected posters</a:t>
            </a:r>
            <a:endParaRPr lang="en-US" sz="1200" dirty="0" smtClean="0">
              <a:solidFill>
                <a:srgbClr val="0F719D"/>
              </a:solidFill>
            </a:endParaRPr>
          </a:p>
          <a:p>
            <a:pPr algn="l"/>
            <a:r>
              <a:rPr lang="en-US" sz="1400" dirty="0" smtClean="0">
                <a:solidFill>
                  <a:srgbClr val="0F719D"/>
                </a:solidFill>
                <a:hlinkClick r:id="rId16" action="ppaction://hlinksldjump"/>
              </a:rPr>
              <a:t>Abbreviations</a:t>
            </a:r>
            <a:endParaRPr lang="en-US" sz="1400" dirty="0" smtClean="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2</a:t>
            </a:fld>
            <a:endParaRPr lang="fr-FR" dirty="0"/>
          </a:p>
        </p:txBody>
      </p:sp>
    </p:spTree>
    <p:extLst>
      <p:ext uri="{BB962C8B-B14F-4D97-AF65-F5344CB8AC3E}">
        <p14:creationId xmlns:p14="http://schemas.microsoft.com/office/powerpoint/2010/main" val="1481048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5" y="714398"/>
            <a:ext cx="7409543" cy="1259112"/>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200" dirty="0" smtClean="0">
                <a:solidFill>
                  <a:srgbClr val="D21121"/>
                </a:solidFill>
              </a:rPr>
              <a:t>A </a:t>
            </a:r>
            <a:r>
              <a:rPr lang="fr-FR" sz="4200" dirty="0" err="1">
                <a:solidFill>
                  <a:srgbClr val="D21121"/>
                </a:solidFill>
              </a:rPr>
              <a:t>randomized</a:t>
            </a:r>
            <a:r>
              <a:rPr lang="fr-FR" sz="4200" dirty="0">
                <a:solidFill>
                  <a:srgbClr val="D21121"/>
                </a:solidFill>
              </a:rPr>
              <a:t> trial of PDT, CO2-Laser, </a:t>
            </a:r>
            <a:r>
              <a:rPr lang="fr-FR" sz="4200" dirty="0" err="1">
                <a:solidFill>
                  <a:srgbClr val="D21121"/>
                </a:solidFill>
              </a:rPr>
              <a:t>diclofenac</a:t>
            </a:r>
            <a:r>
              <a:rPr lang="fr-FR" sz="4200" dirty="0">
                <a:solidFill>
                  <a:srgbClr val="D21121"/>
                </a:solidFill>
              </a:rPr>
              <a:t> gel and </a:t>
            </a:r>
            <a:r>
              <a:rPr lang="fr-FR" sz="4200" dirty="0" err="1">
                <a:solidFill>
                  <a:srgbClr val="D21121"/>
                </a:solidFill>
              </a:rPr>
              <a:t>cryotherapy</a:t>
            </a:r>
            <a:r>
              <a:rPr lang="fr-FR" sz="4200" dirty="0">
                <a:solidFill>
                  <a:srgbClr val="D21121"/>
                </a:solidFill>
              </a:rPr>
              <a:t> for AK</a:t>
            </a:r>
          </a:p>
          <a:p>
            <a:pPr algn="l"/>
            <a:r>
              <a:rPr lang="fr-FR" sz="2400" dirty="0" err="1" smtClean="0">
                <a:solidFill>
                  <a:srgbClr val="D21121"/>
                </a:solidFill>
              </a:rPr>
              <a:t>Piergiacomo</a:t>
            </a:r>
            <a:r>
              <a:rPr lang="fr-FR" sz="2400" dirty="0" smtClean="0">
                <a:solidFill>
                  <a:srgbClr val="D21121"/>
                </a:solidFill>
              </a:rPr>
              <a:t> </a:t>
            </a:r>
            <a:r>
              <a:rPr lang="fr-FR" sz="2400" dirty="0">
                <a:solidFill>
                  <a:srgbClr val="D21121"/>
                </a:solidFill>
              </a:rPr>
              <a:t>Calzavara-Pinton, Brescia, </a:t>
            </a:r>
            <a:r>
              <a:rPr lang="fr-FR" sz="2400" dirty="0" err="1" smtClean="0">
                <a:solidFill>
                  <a:srgbClr val="D21121"/>
                </a:solidFill>
              </a:rPr>
              <a:t>Italy</a:t>
            </a:r>
            <a:endParaRPr lang="fr-FR" sz="2400" dirty="0">
              <a:solidFill>
                <a:srgbClr val="D21121"/>
              </a:solidFill>
            </a:endParaRPr>
          </a:p>
        </p:txBody>
      </p:sp>
      <p:sp>
        <p:nvSpPr>
          <p:cNvPr id="8" name="Espace réservé du texte 2"/>
          <p:cNvSpPr txBox="1">
            <a:spLocks/>
          </p:cNvSpPr>
          <p:nvPr/>
        </p:nvSpPr>
        <p:spPr>
          <a:xfrm>
            <a:off x="1136211" y="1973510"/>
            <a:ext cx="7550589" cy="5000601"/>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it-IT" sz="7200" dirty="0" smtClean="0">
                <a:solidFill>
                  <a:srgbClr val="0F719D"/>
                </a:solidFill>
              </a:rPr>
              <a:t>Prospective</a:t>
            </a:r>
            <a:r>
              <a:rPr lang="it-IT" sz="7200" dirty="0">
                <a:solidFill>
                  <a:srgbClr val="0F719D"/>
                </a:solidFill>
              </a:rPr>
              <a:t>, </a:t>
            </a:r>
            <a:r>
              <a:rPr lang="it-IT" sz="7200" dirty="0" smtClean="0">
                <a:solidFill>
                  <a:srgbClr val="0F719D"/>
                </a:solidFill>
              </a:rPr>
              <a:t>controlled</a:t>
            </a:r>
            <a:r>
              <a:rPr lang="it-IT" sz="7200" dirty="0">
                <a:solidFill>
                  <a:srgbClr val="0F719D"/>
                </a:solidFill>
              </a:rPr>
              <a:t>, randomized, single blinded, single center studies</a:t>
            </a:r>
            <a:r>
              <a:rPr lang="it-IT" sz="7200" dirty="0" smtClean="0">
                <a:solidFill>
                  <a:srgbClr val="0F719D"/>
                </a:solidFill>
              </a:rPr>
              <a:t>.</a:t>
            </a:r>
            <a:endParaRPr lang="fr-FR" sz="7200" dirty="0">
              <a:solidFill>
                <a:srgbClr val="0F719D"/>
              </a:solidFill>
            </a:endParaRPr>
          </a:p>
          <a:p>
            <a:pPr marL="457200" indent="-457200" algn="l">
              <a:buFont typeface="Arial" pitchFamily="34" charset="0"/>
              <a:buChar char="•"/>
            </a:pPr>
            <a:r>
              <a:rPr lang="it-IT" sz="7200" b="1" dirty="0">
                <a:solidFill>
                  <a:srgbClr val="0F719D"/>
                </a:solidFill>
              </a:rPr>
              <a:t>Group 1: Isolated (&lt;5) </a:t>
            </a:r>
            <a:r>
              <a:rPr lang="it-IT" sz="7200" b="1" dirty="0" smtClean="0">
                <a:solidFill>
                  <a:srgbClr val="0F719D"/>
                </a:solidFill>
              </a:rPr>
              <a:t>face and scalp AK </a:t>
            </a:r>
            <a:r>
              <a:rPr lang="it-IT" sz="7200" dirty="0" smtClean="0">
                <a:solidFill>
                  <a:srgbClr val="0F719D"/>
                </a:solidFill>
              </a:rPr>
              <a:t>: </a:t>
            </a:r>
            <a:r>
              <a:rPr lang="it-IT" sz="7200" dirty="0">
                <a:solidFill>
                  <a:srgbClr val="0F719D"/>
                </a:solidFill>
              </a:rPr>
              <a:t>lesion-based treatment cryosurgery (102 patients/289 AK) vs CO2 laser </a:t>
            </a:r>
            <a:r>
              <a:rPr lang="it-IT" sz="7200" dirty="0" smtClean="0">
                <a:solidFill>
                  <a:srgbClr val="0F719D"/>
                </a:solidFill>
              </a:rPr>
              <a:t>(</a:t>
            </a:r>
            <a:r>
              <a:rPr lang="it-IT" sz="7200" dirty="0">
                <a:solidFill>
                  <a:srgbClr val="0F719D"/>
                </a:solidFill>
              </a:rPr>
              <a:t>98 patients/254 AK</a:t>
            </a:r>
            <a:r>
              <a:rPr lang="it-IT" sz="7200" dirty="0" smtClean="0">
                <a:solidFill>
                  <a:srgbClr val="0F719D"/>
                </a:solidFill>
              </a:rPr>
              <a:t>).</a:t>
            </a:r>
          </a:p>
          <a:p>
            <a:pPr marL="457200" indent="-457200" algn="l">
              <a:buFont typeface="Arial" pitchFamily="34" charset="0"/>
              <a:buChar char="•"/>
            </a:pPr>
            <a:r>
              <a:rPr lang="en-US" sz="7200" u="sng" dirty="0" smtClean="0">
                <a:solidFill>
                  <a:srgbClr val="0F719D"/>
                </a:solidFill>
              </a:rPr>
              <a:t>Results:</a:t>
            </a:r>
          </a:p>
          <a:p>
            <a:pPr lvl="1" algn="l"/>
            <a:endParaRPr lang="en-US" sz="8000" dirty="0" smtClean="0">
              <a:solidFill>
                <a:srgbClr val="0F719D"/>
              </a:solidFill>
            </a:endParaRPr>
          </a:p>
          <a:p>
            <a:pPr marL="914400" lvl="1" indent="-457200" algn="l">
              <a:buFont typeface="Arial" pitchFamily="34" charset="0"/>
              <a:buChar char="•"/>
            </a:pPr>
            <a:endParaRPr lang="en-US" sz="8000" dirty="0" smtClean="0">
              <a:solidFill>
                <a:srgbClr val="0F719D"/>
              </a:solidFill>
            </a:endParaRPr>
          </a:p>
          <a:p>
            <a:pPr marL="914400" lvl="1" indent="-457200" algn="l">
              <a:buFont typeface="Arial" pitchFamily="34" charset="0"/>
              <a:buChar char="•"/>
            </a:pPr>
            <a:endParaRPr lang="en-US" sz="8000" dirty="0">
              <a:solidFill>
                <a:srgbClr val="0F719D"/>
              </a:solidFill>
            </a:endParaRPr>
          </a:p>
          <a:p>
            <a:pPr lvl="1" algn="l"/>
            <a:endParaRPr lang="en-US" sz="8000" dirty="0" smtClean="0">
              <a:solidFill>
                <a:srgbClr val="0F719D"/>
              </a:solidFill>
            </a:endParaRPr>
          </a:p>
          <a:p>
            <a:pPr marL="914400" lvl="1" indent="-457200" algn="l">
              <a:buFont typeface="Arial" pitchFamily="34" charset="0"/>
              <a:buChar char="•"/>
            </a:pPr>
            <a:endParaRPr lang="en-US" sz="8000" dirty="0">
              <a:solidFill>
                <a:srgbClr val="0F719D"/>
              </a:solidFill>
            </a:endParaRPr>
          </a:p>
          <a:p>
            <a:pPr marL="914400" lvl="1" indent="-457200" algn="l">
              <a:buFont typeface="Arial" pitchFamily="34" charset="0"/>
              <a:buChar char="•"/>
            </a:pPr>
            <a:endParaRPr lang="en-US" sz="8000" dirty="0" smtClean="0">
              <a:solidFill>
                <a:srgbClr val="0F719D"/>
              </a:solidFill>
            </a:endParaRPr>
          </a:p>
          <a:p>
            <a:pPr lvl="8" algn="l"/>
            <a:endParaRPr lang="en-US" sz="8000" dirty="0">
              <a:solidFill>
                <a:srgbClr val="0F719D"/>
              </a:solidFill>
            </a:endParaRPr>
          </a:p>
          <a:p>
            <a:pPr lvl="8" algn="l"/>
            <a:endParaRPr lang="en-US" sz="8000" dirty="0" smtClean="0">
              <a:solidFill>
                <a:srgbClr val="0F719D"/>
              </a:solidFill>
            </a:endParaRPr>
          </a:p>
          <a:p>
            <a:pPr lvl="8" algn="l"/>
            <a:endParaRPr lang="en-US" sz="6400" dirty="0" smtClean="0">
              <a:solidFill>
                <a:schemeClr val="tx1"/>
              </a:solidFill>
            </a:endParaRPr>
          </a:p>
          <a:p>
            <a:pPr marL="914400" lvl="1" indent="-457200" algn="l">
              <a:buFont typeface="Arial" pitchFamily="34" charset="0"/>
              <a:buChar char="•"/>
            </a:pPr>
            <a:r>
              <a:rPr lang="en-US" sz="7200" dirty="0" smtClean="0">
                <a:solidFill>
                  <a:srgbClr val="0F719D"/>
                </a:solidFill>
              </a:rPr>
              <a:t>Higher </a:t>
            </a:r>
            <a:r>
              <a:rPr lang="en-US" sz="7200" dirty="0">
                <a:solidFill>
                  <a:srgbClr val="0F719D"/>
                </a:solidFill>
              </a:rPr>
              <a:t>efficacy of </a:t>
            </a:r>
            <a:r>
              <a:rPr lang="en-US" sz="7200" dirty="0" err="1">
                <a:solidFill>
                  <a:srgbClr val="0F719D"/>
                </a:solidFill>
              </a:rPr>
              <a:t>cryo</a:t>
            </a:r>
            <a:r>
              <a:rPr lang="en-US" sz="7200" dirty="0">
                <a:solidFill>
                  <a:srgbClr val="0F719D"/>
                </a:solidFill>
              </a:rPr>
              <a:t> for grade III AK and for long term results</a:t>
            </a:r>
            <a:endParaRPr lang="fr-FR" sz="7200" dirty="0">
              <a:solidFill>
                <a:srgbClr val="0F719D"/>
              </a:solidFill>
            </a:endParaRPr>
          </a:p>
          <a:p>
            <a:pPr marL="914400" lvl="1" indent="-457200" algn="l">
              <a:buFont typeface="Arial" pitchFamily="34" charset="0"/>
              <a:buChar char="•"/>
            </a:pPr>
            <a:r>
              <a:rPr lang="en-US" sz="7200" dirty="0" smtClean="0">
                <a:solidFill>
                  <a:srgbClr val="0F719D"/>
                </a:solidFill>
              </a:rPr>
              <a:t>Comparable cosmetic outcome</a:t>
            </a:r>
            <a:endParaRPr lang="fr-FR" sz="7200" dirty="0">
              <a:solidFill>
                <a:srgbClr val="0F719D"/>
              </a:solidFill>
            </a:endParaRPr>
          </a:p>
          <a:p>
            <a:pPr marL="914400" lvl="1" indent="-457200" algn="l">
              <a:buFont typeface="Arial" pitchFamily="34" charset="0"/>
              <a:buChar char="•"/>
            </a:pPr>
            <a:r>
              <a:rPr lang="en-US" sz="7200" dirty="0">
                <a:solidFill>
                  <a:srgbClr val="0F719D"/>
                </a:solidFill>
              </a:rPr>
              <a:t>Higher patient preference for cryosurgery</a:t>
            </a:r>
            <a:endParaRPr lang="fr-FR" sz="7200" dirty="0">
              <a:solidFill>
                <a:srgbClr val="0F719D"/>
              </a:solidFill>
            </a:endParaRPr>
          </a:p>
          <a:p>
            <a:pPr marL="914400" lvl="1" indent="-457200" algn="l">
              <a:buFont typeface="Arial" pitchFamily="34" charset="0"/>
              <a:buChar char="•"/>
            </a:pPr>
            <a:r>
              <a:rPr lang="en-US" sz="7200" dirty="0" smtClean="0">
                <a:solidFill>
                  <a:srgbClr val="0F719D"/>
                </a:solidFill>
              </a:rPr>
              <a:t>In Italy, higher </a:t>
            </a:r>
            <a:r>
              <a:rPr lang="en-US" sz="7200" dirty="0">
                <a:solidFill>
                  <a:srgbClr val="0F719D"/>
                </a:solidFill>
              </a:rPr>
              <a:t>cost (for NHS and patient) with C02 laser</a:t>
            </a:r>
            <a:endParaRPr lang="fr-FR" sz="7200" dirty="0">
              <a:solidFill>
                <a:srgbClr val="0F719D"/>
              </a:solidFill>
            </a:endParaRPr>
          </a:p>
          <a:p>
            <a:pPr marL="457200" indent="-457200" algn="l">
              <a:buFont typeface="Arial" pitchFamily="34" charset="0"/>
              <a:buChar char="•"/>
            </a:pPr>
            <a:endParaRPr lang="it-IT" sz="2900" dirty="0" smtClean="0">
              <a:solidFill>
                <a:schemeClr val="tx1"/>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20</a:t>
            </a:fld>
            <a:endParaRPr lang="fr-FR" dirty="0">
              <a:solidFill>
                <a:prstClr val="black">
                  <a:tint val="75000"/>
                </a:prstClr>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1431249120"/>
              </p:ext>
            </p:extLst>
          </p:nvPr>
        </p:nvGraphicFramePr>
        <p:xfrm>
          <a:off x="2639825" y="2906889"/>
          <a:ext cx="5849620" cy="2747010"/>
        </p:xfrm>
        <a:graphic>
          <a:graphicData uri="http://schemas.openxmlformats.org/drawingml/2006/table">
            <a:tbl>
              <a:tblPr firstRow="1" firstCol="1" bandRow="1">
                <a:tableStyleId>{3B4B98B0-60AC-42C2-AFA5-B58CD77FA1E5}</a:tableStyleId>
              </a:tblPr>
              <a:tblGrid>
                <a:gridCol w="2049145"/>
                <a:gridCol w="1266825"/>
                <a:gridCol w="1266825"/>
                <a:gridCol w="1266825"/>
              </a:tblGrid>
              <a:tr h="392430">
                <a:tc>
                  <a:txBody>
                    <a:bodyPr/>
                    <a:lstStyle/>
                    <a:p>
                      <a:pPr algn="ctr">
                        <a:lnSpc>
                          <a:spcPct val="115000"/>
                        </a:lnSpc>
                        <a:spcAft>
                          <a:spcPts val="0"/>
                        </a:spcAft>
                      </a:pPr>
                      <a:r>
                        <a:rPr lang="en-US" sz="1100" dirty="0">
                          <a:effectLst/>
                        </a:rPr>
                        <a:t> </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Cryo</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CO2 laser</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p</a:t>
                      </a:r>
                      <a:endParaRPr lang="fr-FR" sz="1100">
                        <a:effectLst/>
                        <a:latin typeface="Calibri"/>
                        <a:ea typeface="Calibri"/>
                        <a:cs typeface="Times New Roman"/>
                      </a:endParaRPr>
                    </a:p>
                  </a:txBody>
                  <a:tcPr marL="68580" marR="68580" marT="0" marB="0" anchor="ctr"/>
                </a:tc>
              </a:tr>
              <a:tr h="392430">
                <a:tc>
                  <a:txBody>
                    <a:bodyPr/>
                    <a:lstStyle/>
                    <a:p>
                      <a:pPr algn="ctr">
                        <a:lnSpc>
                          <a:spcPct val="115000"/>
                        </a:lnSpc>
                        <a:spcAft>
                          <a:spcPts val="0"/>
                        </a:spcAft>
                      </a:pPr>
                      <a:r>
                        <a:rPr lang="en-US" sz="1100">
                          <a:effectLst/>
                        </a:rPr>
                        <a:t>Patient CR at 3 months</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72%</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65%</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NS</a:t>
                      </a:r>
                      <a:endParaRPr lang="fr-FR" sz="1100">
                        <a:effectLst/>
                        <a:latin typeface="Calibri"/>
                        <a:ea typeface="Calibri"/>
                        <a:cs typeface="Times New Roman"/>
                      </a:endParaRPr>
                    </a:p>
                  </a:txBody>
                  <a:tcPr marL="68580" marR="68580" marT="0" marB="0" anchor="ctr"/>
                </a:tc>
              </a:tr>
              <a:tr h="392430">
                <a:tc>
                  <a:txBody>
                    <a:bodyPr/>
                    <a:lstStyle/>
                    <a:p>
                      <a:pPr algn="ctr">
                        <a:lnSpc>
                          <a:spcPct val="115000"/>
                        </a:lnSpc>
                        <a:spcAft>
                          <a:spcPts val="0"/>
                        </a:spcAft>
                      </a:pPr>
                      <a:r>
                        <a:rPr lang="en-US" sz="1100">
                          <a:effectLst/>
                        </a:rPr>
                        <a:t>Patient CR at 12 months</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51%</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15%</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&lt;0.05</a:t>
                      </a:r>
                      <a:endParaRPr lang="fr-FR" sz="1100">
                        <a:effectLst/>
                        <a:latin typeface="Calibri"/>
                        <a:ea typeface="Calibri"/>
                        <a:cs typeface="Times New Roman"/>
                      </a:endParaRPr>
                    </a:p>
                  </a:txBody>
                  <a:tcPr marL="68580" marR="68580" marT="0" marB="0" anchor="ctr"/>
                </a:tc>
              </a:tr>
              <a:tr h="392430">
                <a:tc>
                  <a:txBody>
                    <a:bodyPr/>
                    <a:lstStyle/>
                    <a:p>
                      <a:pPr algn="ctr">
                        <a:lnSpc>
                          <a:spcPct val="115000"/>
                        </a:lnSpc>
                        <a:spcAft>
                          <a:spcPts val="0"/>
                        </a:spcAft>
                      </a:pPr>
                      <a:r>
                        <a:rPr lang="en-US" sz="1100">
                          <a:effectLst/>
                        </a:rPr>
                        <a:t>Lesion CR at 3 months</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78%</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72%</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NS</a:t>
                      </a:r>
                      <a:endParaRPr lang="fr-FR" sz="1100">
                        <a:effectLst/>
                        <a:latin typeface="Calibri"/>
                        <a:ea typeface="Calibri"/>
                        <a:cs typeface="Times New Roman"/>
                      </a:endParaRPr>
                    </a:p>
                  </a:txBody>
                  <a:tcPr marL="68580" marR="68580" marT="0" marB="0" anchor="ctr"/>
                </a:tc>
              </a:tr>
              <a:tr h="392430">
                <a:tc>
                  <a:txBody>
                    <a:bodyPr/>
                    <a:lstStyle/>
                    <a:p>
                      <a:pPr algn="ctr">
                        <a:lnSpc>
                          <a:spcPct val="115000"/>
                        </a:lnSpc>
                        <a:spcAft>
                          <a:spcPts val="0"/>
                        </a:spcAft>
                      </a:pPr>
                      <a:r>
                        <a:rPr lang="en-US" sz="1100" kern="1200">
                          <a:effectLst/>
                        </a:rPr>
                        <a:t>Grade 3 lesion CR at 3 months</a:t>
                      </a:r>
                      <a:endParaRPr lang="fr-FR"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100" kern="1200">
                          <a:effectLst/>
                        </a:rPr>
                        <a:t>80%</a:t>
                      </a:r>
                      <a:endParaRPr lang="fr-FR"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100" kern="1200">
                          <a:effectLst/>
                        </a:rPr>
                        <a:t>60%</a:t>
                      </a:r>
                      <a:endParaRPr lang="fr-FR"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100" kern="1200">
                          <a:effectLst/>
                        </a:rPr>
                        <a:t>&lt;0.05</a:t>
                      </a:r>
                      <a:endParaRPr lang="fr-FR" sz="1100">
                        <a:effectLst/>
                        <a:latin typeface="Calibri"/>
                        <a:ea typeface="Times New Roman"/>
                        <a:cs typeface="Times New Roman"/>
                      </a:endParaRPr>
                    </a:p>
                  </a:txBody>
                  <a:tcPr marL="68580" marR="68580" marT="0" marB="0" anchor="ctr"/>
                </a:tc>
              </a:tr>
              <a:tr h="392430">
                <a:tc>
                  <a:txBody>
                    <a:bodyPr/>
                    <a:lstStyle/>
                    <a:p>
                      <a:pPr algn="ctr">
                        <a:lnSpc>
                          <a:spcPct val="115000"/>
                        </a:lnSpc>
                        <a:spcAft>
                          <a:spcPts val="0"/>
                        </a:spcAft>
                      </a:pPr>
                      <a:r>
                        <a:rPr lang="en-US" sz="1100">
                          <a:effectLst/>
                        </a:rPr>
                        <a:t>Lesion CR at 12 months</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67%</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37%</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&lt;0.05</a:t>
                      </a:r>
                      <a:endParaRPr lang="fr-FR" sz="1100">
                        <a:effectLst/>
                        <a:latin typeface="Calibri"/>
                        <a:ea typeface="Calibri"/>
                        <a:cs typeface="Times New Roman"/>
                      </a:endParaRPr>
                    </a:p>
                  </a:txBody>
                  <a:tcPr marL="68580" marR="68580" marT="0" marB="0" anchor="ctr"/>
                </a:tc>
              </a:tr>
              <a:tr h="392430">
                <a:tc>
                  <a:txBody>
                    <a:bodyPr/>
                    <a:lstStyle/>
                    <a:p>
                      <a:pPr algn="ctr">
                        <a:lnSpc>
                          <a:spcPct val="115000"/>
                        </a:lnSpc>
                        <a:spcAft>
                          <a:spcPts val="0"/>
                        </a:spcAft>
                      </a:pPr>
                      <a:r>
                        <a:rPr lang="en-US" sz="1100" kern="1200" dirty="0">
                          <a:effectLst/>
                        </a:rPr>
                        <a:t>Grade  2 lesion CR at 12 months</a:t>
                      </a:r>
                      <a:endParaRPr lang="fr-FR" sz="11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100" kern="1200" dirty="0">
                          <a:effectLst/>
                        </a:rPr>
                        <a:t>79%</a:t>
                      </a:r>
                      <a:endParaRPr lang="fr-FR" sz="1100" dirty="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100" kern="1200">
                          <a:effectLst/>
                        </a:rPr>
                        <a:t>37%</a:t>
                      </a:r>
                      <a:endParaRPr lang="fr-FR" sz="1100">
                        <a:effectLst/>
                        <a:latin typeface="Calibri"/>
                        <a:ea typeface="Times New Roman"/>
                        <a:cs typeface="Times New Roman"/>
                      </a:endParaRPr>
                    </a:p>
                  </a:txBody>
                  <a:tcPr marL="68580" marR="68580" marT="0" marB="0" anchor="ctr"/>
                </a:tc>
                <a:tc>
                  <a:txBody>
                    <a:bodyPr/>
                    <a:lstStyle/>
                    <a:p>
                      <a:pPr algn="ctr">
                        <a:lnSpc>
                          <a:spcPct val="115000"/>
                        </a:lnSpc>
                        <a:spcAft>
                          <a:spcPts val="0"/>
                        </a:spcAft>
                      </a:pPr>
                      <a:r>
                        <a:rPr lang="en-US" sz="1100" kern="1200" dirty="0">
                          <a:effectLst/>
                        </a:rPr>
                        <a:t>&lt;0.0001</a:t>
                      </a:r>
                      <a:endParaRPr lang="fr-FR" sz="1100" dirty="0">
                        <a:effectLst/>
                        <a:latin typeface="Calibri"/>
                        <a:ea typeface="Times New Roman"/>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53998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190171" y="1973510"/>
            <a:ext cx="7496629" cy="4747965"/>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it-IT" sz="7200" b="1" dirty="0" smtClean="0">
                <a:solidFill>
                  <a:srgbClr val="0F719D"/>
                </a:solidFill>
              </a:rPr>
              <a:t>Group </a:t>
            </a:r>
            <a:r>
              <a:rPr lang="it-IT" sz="7200" b="1" dirty="0">
                <a:solidFill>
                  <a:srgbClr val="0F719D"/>
                </a:solidFill>
              </a:rPr>
              <a:t>2</a:t>
            </a:r>
            <a:r>
              <a:rPr lang="it-IT" sz="7200" b="1" dirty="0" smtClean="0">
                <a:solidFill>
                  <a:srgbClr val="0F719D"/>
                </a:solidFill>
              </a:rPr>
              <a:t>: Multiple </a:t>
            </a:r>
            <a:r>
              <a:rPr lang="it-IT" sz="7200" b="1" dirty="0">
                <a:solidFill>
                  <a:srgbClr val="0F719D"/>
                </a:solidFill>
              </a:rPr>
              <a:t>(</a:t>
            </a:r>
            <a:r>
              <a:rPr lang="it-IT" sz="7200" b="1" dirty="0">
                <a:solidFill>
                  <a:srgbClr val="0F719D"/>
                </a:solidFill>
                <a:sym typeface="Symbol"/>
              </a:rPr>
              <a:t></a:t>
            </a:r>
            <a:r>
              <a:rPr lang="it-IT" sz="7200" b="1" dirty="0">
                <a:solidFill>
                  <a:srgbClr val="0F719D"/>
                </a:solidFill>
              </a:rPr>
              <a:t> 5AKs) </a:t>
            </a:r>
            <a:r>
              <a:rPr lang="it-IT" sz="7200" b="1" dirty="0" smtClean="0">
                <a:solidFill>
                  <a:srgbClr val="0F719D"/>
                </a:solidFill>
              </a:rPr>
              <a:t>face and scalp AK </a:t>
            </a:r>
            <a:r>
              <a:rPr lang="it-IT" sz="7200" dirty="0" smtClean="0">
                <a:solidFill>
                  <a:srgbClr val="0F719D"/>
                </a:solidFill>
              </a:rPr>
              <a:t>: </a:t>
            </a:r>
            <a:r>
              <a:rPr lang="it-IT" sz="7200" dirty="0">
                <a:solidFill>
                  <a:srgbClr val="0F719D"/>
                </a:solidFill>
              </a:rPr>
              <a:t>field-directed treatment MAL-PDT (100 patients/869 AK) vs </a:t>
            </a:r>
            <a:r>
              <a:rPr lang="it-IT" sz="7200" dirty="0" smtClean="0">
                <a:solidFill>
                  <a:srgbClr val="0F719D"/>
                </a:solidFill>
              </a:rPr>
              <a:t>Diclofenac gel </a:t>
            </a:r>
            <a:r>
              <a:rPr lang="it-IT" sz="7200" dirty="0">
                <a:solidFill>
                  <a:srgbClr val="0F719D"/>
                </a:solidFill>
              </a:rPr>
              <a:t>(100 patients/804 </a:t>
            </a:r>
            <a:r>
              <a:rPr lang="it-IT" sz="7200" dirty="0" smtClean="0">
                <a:solidFill>
                  <a:srgbClr val="0F719D"/>
                </a:solidFill>
              </a:rPr>
              <a:t>AK).</a:t>
            </a:r>
          </a:p>
          <a:p>
            <a:pPr marL="457200" indent="-457200" algn="l">
              <a:buFont typeface="Arial" pitchFamily="34" charset="0"/>
              <a:buChar char="•"/>
            </a:pPr>
            <a:r>
              <a:rPr lang="en-US" sz="7200" u="sng" dirty="0" smtClean="0">
                <a:solidFill>
                  <a:srgbClr val="0F719D"/>
                </a:solidFill>
              </a:rPr>
              <a:t>Results:</a:t>
            </a:r>
          </a:p>
          <a:p>
            <a:pPr lvl="1" algn="l"/>
            <a:endParaRPr lang="en-US" sz="8000" dirty="0" smtClean="0">
              <a:solidFill>
                <a:srgbClr val="0F719D"/>
              </a:solidFill>
            </a:endParaRPr>
          </a:p>
          <a:p>
            <a:pPr marL="914400" lvl="1" indent="-457200" algn="l">
              <a:buFont typeface="Arial" pitchFamily="34" charset="0"/>
              <a:buChar char="•"/>
            </a:pPr>
            <a:endParaRPr lang="en-US" sz="8000" dirty="0" smtClean="0">
              <a:solidFill>
                <a:srgbClr val="0F719D"/>
              </a:solidFill>
            </a:endParaRPr>
          </a:p>
          <a:p>
            <a:pPr marL="914400" lvl="1" indent="-457200" algn="l">
              <a:buFont typeface="Arial" pitchFamily="34" charset="0"/>
              <a:buChar char="•"/>
            </a:pPr>
            <a:endParaRPr lang="en-US" sz="8000" dirty="0">
              <a:solidFill>
                <a:srgbClr val="0F719D"/>
              </a:solidFill>
            </a:endParaRPr>
          </a:p>
          <a:p>
            <a:pPr lvl="1" algn="l"/>
            <a:endParaRPr lang="en-US" sz="8000" dirty="0" smtClean="0">
              <a:solidFill>
                <a:srgbClr val="0F719D"/>
              </a:solidFill>
            </a:endParaRPr>
          </a:p>
          <a:p>
            <a:pPr lvl="1" algn="l"/>
            <a:endParaRPr lang="en-US" sz="8000" dirty="0" smtClean="0">
              <a:solidFill>
                <a:srgbClr val="0F719D"/>
              </a:solidFill>
            </a:endParaRPr>
          </a:p>
          <a:p>
            <a:pPr marL="914400" lvl="1" indent="-457200" algn="l">
              <a:buFont typeface="Arial" pitchFamily="34" charset="0"/>
              <a:buChar char="•"/>
            </a:pPr>
            <a:endParaRPr lang="en-US" sz="7200" dirty="0" smtClean="0">
              <a:solidFill>
                <a:schemeClr val="tx1"/>
              </a:solidFill>
            </a:endParaRPr>
          </a:p>
          <a:p>
            <a:pPr marL="914400" lvl="1" indent="-457200" algn="l">
              <a:buFont typeface="Arial" pitchFamily="34" charset="0"/>
              <a:buChar char="•"/>
            </a:pPr>
            <a:r>
              <a:rPr lang="en-US" sz="7200" dirty="0" smtClean="0">
                <a:solidFill>
                  <a:srgbClr val="0F719D"/>
                </a:solidFill>
              </a:rPr>
              <a:t>Higher efficacy of MAL-PDT at 3 and 12 months, for all AK grade</a:t>
            </a:r>
          </a:p>
          <a:p>
            <a:pPr marL="914400" lvl="1" indent="-457200" algn="l">
              <a:buFont typeface="Arial" pitchFamily="34" charset="0"/>
              <a:buChar char="•"/>
            </a:pPr>
            <a:r>
              <a:rPr lang="en-US" sz="7200" dirty="0" smtClean="0">
                <a:solidFill>
                  <a:srgbClr val="0F719D"/>
                </a:solidFill>
              </a:rPr>
              <a:t>Cosmetic </a:t>
            </a:r>
            <a:r>
              <a:rPr lang="en-US" sz="7200" dirty="0">
                <a:solidFill>
                  <a:srgbClr val="0F719D"/>
                </a:solidFill>
              </a:rPr>
              <a:t>outcome in favor of MAL-PDT according to patients, in favor </a:t>
            </a:r>
            <a:r>
              <a:rPr lang="en-US" sz="7200" dirty="0" smtClean="0">
                <a:solidFill>
                  <a:srgbClr val="0F719D"/>
                </a:solidFill>
              </a:rPr>
              <a:t>of </a:t>
            </a:r>
            <a:r>
              <a:rPr lang="en-US" sz="7200" dirty="0" err="1" smtClean="0">
                <a:solidFill>
                  <a:srgbClr val="0F719D"/>
                </a:solidFill>
              </a:rPr>
              <a:t>diclofenac</a:t>
            </a:r>
            <a:r>
              <a:rPr lang="en-US" sz="7200" dirty="0" smtClean="0">
                <a:solidFill>
                  <a:srgbClr val="0F719D"/>
                </a:solidFill>
              </a:rPr>
              <a:t> for investigators</a:t>
            </a:r>
          </a:p>
          <a:p>
            <a:pPr marL="914400" lvl="1" indent="-457200" algn="l">
              <a:buFont typeface="Arial" pitchFamily="34" charset="0"/>
              <a:buChar char="•"/>
            </a:pPr>
            <a:r>
              <a:rPr lang="en-US" sz="6800" dirty="0" smtClean="0">
                <a:solidFill>
                  <a:srgbClr val="0F719D"/>
                </a:solidFill>
              </a:rPr>
              <a:t>Higher patient preference for MAL-PDT</a:t>
            </a:r>
          </a:p>
          <a:p>
            <a:pPr marL="914400" lvl="1" indent="-457200" algn="l">
              <a:buFont typeface="Arial" pitchFamily="34" charset="0"/>
              <a:buChar char="•"/>
            </a:pPr>
            <a:r>
              <a:rPr lang="en-US" sz="6800" dirty="0" smtClean="0">
                <a:solidFill>
                  <a:srgbClr val="0F719D"/>
                </a:solidFill>
              </a:rPr>
              <a:t>In Italy:</a:t>
            </a:r>
          </a:p>
          <a:p>
            <a:pPr marL="1371600" lvl="2" indent="-457200" algn="l">
              <a:buFont typeface="Arial" pitchFamily="34" charset="0"/>
              <a:buChar char="•"/>
            </a:pPr>
            <a:r>
              <a:rPr lang="en-US" sz="6400" dirty="0" smtClean="0">
                <a:solidFill>
                  <a:srgbClr val="0F719D"/>
                </a:solidFill>
              </a:rPr>
              <a:t>Cost for NHS of one course of therapy is higher  for MAL-PDT.</a:t>
            </a:r>
          </a:p>
          <a:p>
            <a:pPr marL="1371600" lvl="2" indent="-457200" algn="l">
              <a:buFont typeface="Arial" pitchFamily="34" charset="0"/>
              <a:buChar char="•"/>
            </a:pPr>
            <a:r>
              <a:rPr lang="en-US" sz="6400" dirty="0" smtClean="0">
                <a:solidFill>
                  <a:srgbClr val="0F719D"/>
                </a:solidFill>
              </a:rPr>
              <a:t>MAL-PDT is completely reimbursed for patient if treatment area &gt;16cm²</a:t>
            </a:r>
          </a:p>
          <a:p>
            <a:pPr marL="1371600" lvl="2" indent="-457200" algn="l">
              <a:buFont typeface="Arial" pitchFamily="34" charset="0"/>
              <a:buChar char="•"/>
            </a:pPr>
            <a:r>
              <a:rPr lang="en-US" sz="6400" dirty="0" smtClean="0">
                <a:solidFill>
                  <a:srgbClr val="0F719D"/>
                </a:solidFill>
              </a:rPr>
              <a:t>If considering cost per patient fully cleared at 12 months, MAL-PDT is less expensive</a:t>
            </a:r>
            <a:endParaRPr lang="en-US" sz="64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21</a:t>
            </a:fld>
            <a:endParaRPr lang="fr-FR" dirty="0">
              <a:solidFill>
                <a:prstClr val="black">
                  <a:tint val="75000"/>
                </a:prstClr>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143793382"/>
              </p:ext>
            </p:extLst>
          </p:nvPr>
        </p:nvGraphicFramePr>
        <p:xfrm>
          <a:off x="2278741" y="2801265"/>
          <a:ext cx="6226632" cy="1663024"/>
        </p:xfrm>
        <a:graphic>
          <a:graphicData uri="http://schemas.openxmlformats.org/drawingml/2006/table">
            <a:tbl>
              <a:tblPr firstRow="1" firstCol="1" bandRow="1">
                <a:tableStyleId>{3B4B98B0-60AC-42C2-AFA5-B58CD77FA1E5}</a:tableStyleId>
              </a:tblPr>
              <a:tblGrid>
                <a:gridCol w="1556658"/>
                <a:gridCol w="1556658"/>
                <a:gridCol w="1556658"/>
                <a:gridCol w="1556658"/>
              </a:tblGrid>
              <a:tr h="268904">
                <a:tc>
                  <a:txBody>
                    <a:bodyPr/>
                    <a:lstStyle/>
                    <a:p>
                      <a:pPr algn="ctr">
                        <a:lnSpc>
                          <a:spcPct val="115000"/>
                        </a:lnSpc>
                        <a:spcAft>
                          <a:spcPts val="0"/>
                        </a:spcAft>
                      </a:pPr>
                      <a:r>
                        <a:rPr lang="en-US" sz="1100" dirty="0">
                          <a:effectLst/>
                        </a:rPr>
                        <a:t> </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MAL-PDT</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Diclofenac</a:t>
                      </a:r>
                      <a:endParaRPr lang="fr-FR" sz="110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a:effectLst/>
                        </a:rPr>
                        <a:t>p</a:t>
                      </a:r>
                      <a:endParaRPr lang="fr-FR" sz="1100">
                        <a:effectLst/>
                        <a:latin typeface="Calibri"/>
                        <a:ea typeface="Calibri"/>
                        <a:cs typeface="Times New Roman"/>
                      </a:endParaRPr>
                    </a:p>
                  </a:txBody>
                  <a:tcPr marL="68580" marR="68580" marT="0" marB="0" anchor="ctr"/>
                </a:tc>
              </a:tr>
              <a:tr h="603174">
                <a:tc>
                  <a:txBody>
                    <a:bodyPr/>
                    <a:lstStyle/>
                    <a:p>
                      <a:pPr algn="ctr">
                        <a:lnSpc>
                          <a:spcPct val="115000"/>
                        </a:lnSpc>
                        <a:spcAft>
                          <a:spcPts val="0"/>
                        </a:spcAft>
                      </a:pPr>
                      <a:r>
                        <a:rPr lang="en-US" sz="1100" dirty="0">
                          <a:effectLst/>
                        </a:rPr>
                        <a:t>Lesion CR at 3 months</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smtClean="0">
                          <a:effectLst/>
                        </a:rPr>
                        <a:t>84%</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smtClean="0">
                          <a:effectLst/>
                        </a:rPr>
                        <a:t>50%</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&lt;0.05</a:t>
                      </a:r>
                      <a:endParaRPr lang="fr-FR" sz="1100" dirty="0">
                        <a:effectLst/>
                        <a:latin typeface="Calibri"/>
                        <a:ea typeface="Calibri"/>
                        <a:cs typeface="Times New Roman"/>
                      </a:endParaRPr>
                    </a:p>
                  </a:txBody>
                  <a:tcPr marL="68580" marR="68580" marT="0" marB="0" anchor="ctr"/>
                </a:tc>
              </a:tr>
              <a:tr h="253138">
                <a:tc gridSpan="4">
                  <a:txBody>
                    <a:bodyPr/>
                    <a:lstStyle/>
                    <a:p>
                      <a:pPr algn="ctr">
                        <a:lnSpc>
                          <a:spcPct val="115000"/>
                        </a:lnSpc>
                        <a:spcAft>
                          <a:spcPts val="0"/>
                        </a:spcAft>
                      </a:pPr>
                      <a:r>
                        <a:rPr lang="en-US" sz="1100" dirty="0">
                          <a:effectLst/>
                        </a:rPr>
                        <a:t>At 3 months, the difference is </a:t>
                      </a:r>
                      <a:r>
                        <a:rPr lang="en-US" sz="1100" dirty="0" smtClean="0">
                          <a:effectLst/>
                        </a:rPr>
                        <a:t>significant </a:t>
                      </a:r>
                      <a:r>
                        <a:rPr lang="en-US" sz="1100" dirty="0">
                          <a:effectLst/>
                        </a:rPr>
                        <a:t>for each AK grade</a:t>
                      </a:r>
                      <a:endParaRPr lang="fr-FR" sz="1100" dirty="0">
                        <a:effectLst/>
                        <a:latin typeface="Calibri"/>
                        <a:ea typeface="Times New Roman"/>
                        <a:cs typeface="Times New Roman"/>
                      </a:endParaRPr>
                    </a:p>
                  </a:txBody>
                  <a:tcPr marL="68580" marR="68580" marT="0" marB="0" anchor="ctr"/>
                </a:tc>
                <a:tc hMerge="1">
                  <a:txBody>
                    <a:bodyPr/>
                    <a:lstStyle/>
                    <a:p>
                      <a:endParaRPr lang="fr-FR"/>
                    </a:p>
                  </a:txBody>
                  <a:tcPr/>
                </a:tc>
                <a:tc hMerge="1">
                  <a:txBody>
                    <a:bodyPr/>
                    <a:lstStyle/>
                    <a:p>
                      <a:endParaRPr lang="fr-FR"/>
                    </a:p>
                  </a:txBody>
                  <a:tcPr/>
                </a:tc>
                <a:tc hMerge="1">
                  <a:txBody>
                    <a:bodyPr/>
                    <a:lstStyle/>
                    <a:p>
                      <a:endParaRPr lang="fr-FR"/>
                    </a:p>
                  </a:txBody>
                  <a:tcPr/>
                </a:tc>
              </a:tr>
              <a:tr h="537808">
                <a:tc>
                  <a:txBody>
                    <a:bodyPr/>
                    <a:lstStyle/>
                    <a:p>
                      <a:pPr algn="ctr">
                        <a:lnSpc>
                          <a:spcPct val="115000"/>
                        </a:lnSpc>
                        <a:spcAft>
                          <a:spcPts val="0"/>
                        </a:spcAft>
                      </a:pPr>
                      <a:r>
                        <a:rPr lang="en-US" sz="1100" dirty="0">
                          <a:effectLst/>
                        </a:rPr>
                        <a:t>Lesion CR at 12 months</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smtClean="0">
                          <a:effectLst/>
                        </a:rPr>
                        <a:t>38%</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smtClean="0">
                          <a:effectLst/>
                        </a:rPr>
                        <a:t>2%</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100" dirty="0">
                          <a:effectLst/>
                        </a:rPr>
                        <a:t>&lt;0.05</a:t>
                      </a:r>
                      <a:endParaRPr lang="fr-FR" sz="1100" dirty="0">
                        <a:effectLst/>
                        <a:latin typeface="Calibri"/>
                        <a:ea typeface="Calibri"/>
                        <a:cs typeface="Times New Roman"/>
                      </a:endParaRPr>
                    </a:p>
                  </a:txBody>
                  <a:tcPr marL="68580" marR="68580" marT="0" marB="0" anchor="ctr"/>
                </a:tc>
              </a:tr>
            </a:tbl>
          </a:graphicData>
        </a:graphic>
      </p:graphicFrame>
      <p:sp>
        <p:nvSpPr>
          <p:cNvPr id="6" name="Espace réservé du titre 1"/>
          <p:cNvSpPr txBox="1">
            <a:spLocks/>
          </p:cNvSpPr>
          <p:nvPr/>
        </p:nvSpPr>
        <p:spPr>
          <a:xfrm>
            <a:off x="1407885" y="714398"/>
            <a:ext cx="7409543" cy="1259112"/>
          </a:xfrm>
          <a:prstGeom prst="rect">
            <a:avLst/>
          </a:prstGeom>
        </p:spPr>
        <p:txBody>
          <a:bodyPr vert="horz" lIns="91440" tIns="45720" rIns="91440" bIns="45720" rtlCol="0" anchor="ctr">
            <a:normAutofit fontScale="8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4200" dirty="0" smtClean="0">
                <a:solidFill>
                  <a:srgbClr val="D21121"/>
                </a:solidFill>
              </a:rPr>
              <a:t>A </a:t>
            </a:r>
            <a:r>
              <a:rPr lang="fr-FR" sz="4200" dirty="0" err="1">
                <a:solidFill>
                  <a:srgbClr val="D21121"/>
                </a:solidFill>
              </a:rPr>
              <a:t>randomized</a:t>
            </a:r>
            <a:r>
              <a:rPr lang="fr-FR" sz="4200" dirty="0">
                <a:solidFill>
                  <a:srgbClr val="D21121"/>
                </a:solidFill>
              </a:rPr>
              <a:t> trial of PDT, CO2-Laser, </a:t>
            </a:r>
            <a:r>
              <a:rPr lang="fr-FR" sz="4200" dirty="0" err="1">
                <a:solidFill>
                  <a:srgbClr val="D21121"/>
                </a:solidFill>
              </a:rPr>
              <a:t>diclofenac</a:t>
            </a:r>
            <a:r>
              <a:rPr lang="fr-FR" sz="4200" dirty="0">
                <a:solidFill>
                  <a:srgbClr val="D21121"/>
                </a:solidFill>
              </a:rPr>
              <a:t> gel and </a:t>
            </a:r>
            <a:r>
              <a:rPr lang="fr-FR" sz="4200" dirty="0" err="1">
                <a:solidFill>
                  <a:srgbClr val="D21121"/>
                </a:solidFill>
              </a:rPr>
              <a:t>cryotherapy</a:t>
            </a:r>
            <a:r>
              <a:rPr lang="fr-FR" sz="4200" dirty="0">
                <a:solidFill>
                  <a:srgbClr val="D21121"/>
                </a:solidFill>
              </a:rPr>
              <a:t> for AK</a:t>
            </a:r>
          </a:p>
          <a:p>
            <a:pPr algn="l"/>
            <a:r>
              <a:rPr lang="fr-FR" sz="2400" dirty="0" err="1" smtClean="0">
                <a:solidFill>
                  <a:srgbClr val="D21121"/>
                </a:solidFill>
              </a:rPr>
              <a:t>Piergiacomo</a:t>
            </a:r>
            <a:r>
              <a:rPr lang="fr-FR" sz="2400" dirty="0" smtClean="0">
                <a:solidFill>
                  <a:srgbClr val="D21121"/>
                </a:solidFill>
              </a:rPr>
              <a:t> </a:t>
            </a:r>
            <a:r>
              <a:rPr lang="fr-FR" sz="2400" dirty="0">
                <a:solidFill>
                  <a:srgbClr val="D21121"/>
                </a:solidFill>
              </a:rPr>
              <a:t>Calzavara-Pinton, Brescia, </a:t>
            </a:r>
            <a:r>
              <a:rPr lang="fr-FR" sz="2400" dirty="0" err="1" smtClean="0">
                <a:solidFill>
                  <a:srgbClr val="D21121"/>
                </a:solidFill>
              </a:rPr>
              <a:t>Italy</a:t>
            </a:r>
            <a:endParaRPr lang="fr-FR" sz="2400" dirty="0">
              <a:solidFill>
                <a:srgbClr val="D21121"/>
              </a:solidFill>
            </a:endParaRPr>
          </a:p>
        </p:txBody>
      </p:sp>
    </p:spTree>
    <p:extLst>
      <p:ext uri="{BB962C8B-B14F-4D97-AF65-F5344CB8AC3E}">
        <p14:creationId xmlns:p14="http://schemas.microsoft.com/office/powerpoint/2010/main" val="3891835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5" y="699883"/>
            <a:ext cx="7409543" cy="13752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800" dirty="0" err="1" smtClean="0">
                <a:solidFill>
                  <a:srgbClr val="D21121"/>
                </a:solidFill>
              </a:rPr>
              <a:t>Comparison</a:t>
            </a:r>
            <a:r>
              <a:rPr lang="fr-FR" sz="2800" dirty="0" smtClean="0">
                <a:solidFill>
                  <a:srgbClr val="D21121"/>
                </a:solidFill>
              </a:rPr>
              <a:t> </a:t>
            </a:r>
            <a:r>
              <a:rPr lang="fr-FR" sz="2800" dirty="0">
                <a:solidFill>
                  <a:srgbClr val="D21121"/>
                </a:solidFill>
              </a:rPr>
              <a:t>of </a:t>
            </a:r>
            <a:r>
              <a:rPr lang="fr-FR" sz="2800" dirty="0" err="1">
                <a:solidFill>
                  <a:srgbClr val="D21121"/>
                </a:solidFill>
              </a:rPr>
              <a:t>lesion</a:t>
            </a:r>
            <a:r>
              <a:rPr lang="fr-FR" sz="2800" dirty="0">
                <a:solidFill>
                  <a:srgbClr val="D21121"/>
                </a:solidFill>
              </a:rPr>
              <a:t> </a:t>
            </a:r>
            <a:r>
              <a:rPr lang="fr-FR" sz="2800" dirty="0" smtClean="0">
                <a:solidFill>
                  <a:srgbClr val="D21121"/>
                </a:solidFill>
              </a:rPr>
              <a:t>vs </a:t>
            </a:r>
            <a:r>
              <a:rPr lang="fr-FR" sz="2800" dirty="0" err="1" smtClean="0">
                <a:solidFill>
                  <a:srgbClr val="D21121"/>
                </a:solidFill>
              </a:rPr>
              <a:t>field</a:t>
            </a:r>
            <a:r>
              <a:rPr lang="fr-FR" sz="2800" dirty="0">
                <a:solidFill>
                  <a:srgbClr val="D21121"/>
                </a:solidFill>
              </a:rPr>
              <a:t> </a:t>
            </a:r>
            <a:r>
              <a:rPr lang="fr-FR" sz="2800" dirty="0" err="1" smtClean="0">
                <a:solidFill>
                  <a:srgbClr val="D21121"/>
                </a:solidFill>
              </a:rPr>
              <a:t>treatment</a:t>
            </a:r>
            <a:r>
              <a:rPr lang="fr-FR" sz="2800" dirty="0" smtClean="0">
                <a:solidFill>
                  <a:srgbClr val="D21121"/>
                </a:solidFill>
              </a:rPr>
              <a:t> </a:t>
            </a:r>
            <a:r>
              <a:rPr lang="fr-FR" sz="2800" dirty="0" err="1">
                <a:solidFill>
                  <a:srgbClr val="D21121"/>
                </a:solidFill>
              </a:rPr>
              <a:t>with</a:t>
            </a:r>
            <a:r>
              <a:rPr lang="fr-FR" sz="2800" dirty="0">
                <a:solidFill>
                  <a:srgbClr val="D21121"/>
                </a:solidFill>
              </a:rPr>
              <a:t> </a:t>
            </a:r>
            <a:r>
              <a:rPr lang="fr-FR" sz="2800" dirty="0" smtClean="0">
                <a:solidFill>
                  <a:srgbClr val="D21121"/>
                </a:solidFill>
              </a:rPr>
              <a:t>PDT in </a:t>
            </a:r>
            <a:r>
              <a:rPr lang="fr-FR" sz="2800" dirty="0">
                <a:solidFill>
                  <a:srgbClr val="D21121"/>
                </a:solidFill>
              </a:rPr>
              <a:t>AK </a:t>
            </a:r>
            <a:r>
              <a:rPr lang="fr-FR" sz="2800" dirty="0" err="1">
                <a:solidFill>
                  <a:srgbClr val="D21121"/>
                </a:solidFill>
              </a:rPr>
              <a:t>prevention</a:t>
            </a:r>
            <a:r>
              <a:rPr lang="fr-FR" sz="2800" dirty="0">
                <a:solidFill>
                  <a:srgbClr val="D21121"/>
                </a:solidFill>
              </a:rPr>
              <a:t>: first </a:t>
            </a:r>
            <a:r>
              <a:rPr lang="fr-FR" sz="2800" dirty="0" err="1">
                <a:solidFill>
                  <a:srgbClr val="D21121"/>
                </a:solidFill>
              </a:rPr>
              <a:t>preliminary</a:t>
            </a:r>
            <a:r>
              <a:rPr lang="fr-FR" sz="2800" dirty="0">
                <a:solidFill>
                  <a:srgbClr val="D21121"/>
                </a:solidFill>
              </a:rPr>
              <a:t> </a:t>
            </a:r>
            <a:r>
              <a:rPr lang="fr-FR" sz="2800" dirty="0" err="1">
                <a:solidFill>
                  <a:srgbClr val="D21121"/>
                </a:solidFill>
              </a:rPr>
              <a:t>results</a:t>
            </a:r>
            <a:endParaRPr lang="fr-FR" sz="2800" dirty="0">
              <a:solidFill>
                <a:srgbClr val="D21121"/>
              </a:solidFill>
            </a:endParaRPr>
          </a:p>
          <a:p>
            <a:pPr algn="l"/>
            <a:r>
              <a:rPr lang="fr-FR" sz="2000" dirty="0" err="1">
                <a:solidFill>
                  <a:srgbClr val="D21121"/>
                </a:solidFill>
              </a:rPr>
              <a:t>Rianne</a:t>
            </a:r>
            <a:r>
              <a:rPr lang="fr-FR" sz="2000" dirty="0">
                <a:solidFill>
                  <a:srgbClr val="D21121"/>
                </a:solidFill>
              </a:rPr>
              <a:t> M.J.P. </a:t>
            </a:r>
            <a:r>
              <a:rPr lang="fr-FR" sz="2000" dirty="0" err="1">
                <a:solidFill>
                  <a:srgbClr val="D21121"/>
                </a:solidFill>
              </a:rPr>
              <a:t>Gerritsen</a:t>
            </a:r>
            <a:r>
              <a:rPr lang="fr-FR" sz="2000" dirty="0">
                <a:solidFill>
                  <a:srgbClr val="D21121"/>
                </a:solidFill>
              </a:rPr>
              <a:t>, </a:t>
            </a:r>
            <a:r>
              <a:rPr lang="fr-FR" sz="2000" dirty="0" err="1">
                <a:solidFill>
                  <a:srgbClr val="D21121"/>
                </a:solidFill>
              </a:rPr>
              <a:t>Nijmegen</a:t>
            </a:r>
            <a:r>
              <a:rPr lang="fr-FR" sz="2000" dirty="0">
                <a:solidFill>
                  <a:srgbClr val="D21121"/>
                </a:solidFill>
              </a:rPr>
              <a:t>, The </a:t>
            </a:r>
            <a:r>
              <a:rPr lang="fr-FR" sz="2000" dirty="0" err="1" smtClean="0">
                <a:solidFill>
                  <a:srgbClr val="D21121"/>
                </a:solidFill>
              </a:rPr>
              <a:t>Netherlands</a:t>
            </a:r>
            <a:endParaRPr lang="fr-FR" sz="2000" dirty="0">
              <a:solidFill>
                <a:srgbClr val="D21121"/>
              </a:solidFill>
            </a:endParaRPr>
          </a:p>
        </p:txBody>
      </p:sp>
      <p:sp>
        <p:nvSpPr>
          <p:cNvPr id="8" name="Espace réservé du texte 2"/>
          <p:cNvSpPr txBox="1">
            <a:spLocks/>
          </p:cNvSpPr>
          <p:nvPr/>
        </p:nvSpPr>
        <p:spPr>
          <a:xfrm>
            <a:off x="1190171" y="2118650"/>
            <a:ext cx="7496629" cy="460282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1800" dirty="0" smtClean="0">
                <a:solidFill>
                  <a:srgbClr val="0F719D"/>
                </a:solidFill>
              </a:rPr>
              <a:t>Does </a:t>
            </a:r>
            <a:r>
              <a:rPr lang="en-US" sz="1800" dirty="0">
                <a:solidFill>
                  <a:srgbClr val="0F719D"/>
                </a:solidFill>
              </a:rPr>
              <a:t>field treatment reduce the risk of development of further AK and second </a:t>
            </a:r>
            <a:r>
              <a:rPr lang="en-US" sz="1800" dirty="0" err="1">
                <a:solidFill>
                  <a:srgbClr val="0F719D"/>
                </a:solidFill>
              </a:rPr>
              <a:t>tumours</a:t>
            </a:r>
            <a:r>
              <a:rPr lang="en-US" sz="1800" dirty="0">
                <a:solidFill>
                  <a:srgbClr val="0F719D"/>
                </a:solidFill>
              </a:rPr>
              <a:t>?</a:t>
            </a:r>
          </a:p>
          <a:p>
            <a:pPr marL="457200" indent="-457200" algn="l">
              <a:buFont typeface="Arial" pitchFamily="34" charset="0"/>
              <a:buChar char="•"/>
            </a:pPr>
            <a:r>
              <a:rPr lang="en-US" sz="1800" u="sng" dirty="0" smtClean="0">
                <a:solidFill>
                  <a:srgbClr val="0F719D"/>
                </a:solidFill>
              </a:rPr>
              <a:t>Methods:</a:t>
            </a:r>
          </a:p>
          <a:p>
            <a:pPr marL="914400" lvl="1" indent="-457200" algn="l">
              <a:buFont typeface="Arial" pitchFamily="34" charset="0"/>
              <a:buChar char="•"/>
            </a:pPr>
            <a:r>
              <a:rPr lang="en-US" sz="1400" dirty="0" smtClean="0">
                <a:solidFill>
                  <a:srgbClr val="0F719D"/>
                </a:solidFill>
              </a:rPr>
              <a:t>Prospective</a:t>
            </a:r>
            <a:r>
              <a:rPr lang="en-US" sz="1400" dirty="0">
                <a:solidFill>
                  <a:srgbClr val="0F719D"/>
                </a:solidFill>
              </a:rPr>
              <a:t>, </a:t>
            </a:r>
            <a:r>
              <a:rPr lang="en-US" sz="1400" dirty="0" smtClean="0">
                <a:solidFill>
                  <a:srgbClr val="0F719D"/>
                </a:solidFill>
              </a:rPr>
              <a:t>randomized</a:t>
            </a:r>
            <a:r>
              <a:rPr lang="en-US" sz="1400" dirty="0">
                <a:solidFill>
                  <a:srgbClr val="0F719D"/>
                </a:solidFill>
              </a:rPr>
              <a:t>, split face, investigator blind study</a:t>
            </a:r>
          </a:p>
          <a:p>
            <a:pPr marL="914400" lvl="1" indent="-457200" algn="l">
              <a:buFont typeface="Arial" pitchFamily="34" charset="0"/>
              <a:buChar char="•"/>
            </a:pPr>
            <a:r>
              <a:rPr lang="en-US" sz="1400" dirty="0" smtClean="0">
                <a:solidFill>
                  <a:srgbClr val="0F719D"/>
                </a:solidFill>
              </a:rPr>
              <a:t>20 </a:t>
            </a:r>
            <a:r>
              <a:rPr lang="en-US" sz="1400" dirty="0">
                <a:solidFill>
                  <a:srgbClr val="0F719D"/>
                </a:solidFill>
              </a:rPr>
              <a:t>patients with AKs in the face or on the scalp were treated with:</a:t>
            </a:r>
          </a:p>
          <a:p>
            <a:pPr marL="1371600" lvl="2" indent="-457200" algn="l">
              <a:buFont typeface="Arial" pitchFamily="34" charset="0"/>
              <a:buChar char="•"/>
            </a:pPr>
            <a:r>
              <a:rPr lang="en-US" sz="1000" dirty="0">
                <a:solidFill>
                  <a:srgbClr val="0F719D"/>
                </a:solidFill>
              </a:rPr>
              <a:t>‘lesion to lesion’ MAL-PDT </a:t>
            </a:r>
          </a:p>
          <a:p>
            <a:pPr marL="1371600" lvl="2" indent="-457200" algn="l">
              <a:buFont typeface="Arial" pitchFamily="34" charset="0"/>
              <a:buChar char="•"/>
            </a:pPr>
            <a:r>
              <a:rPr lang="en-US" sz="1000" dirty="0">
                <a:solidFill>
                  <a:srgbClr val="0F719D"/>
                </a:solidFill>
              </a:rPr>
              <a:t>field MAL-PDT.</a:t>
            </a:r>
          </a:p>
          <a:p>
            <a:pPr marL="457200" indent="-457200" algn="l">
              <a:buFont typeface="Arial" pitchFamily="34" charset="0"/>
              <a:buChar char="•"/>
            </a:pPr>
            <a:r>
              <a:rPr lang="en-US" sz="1800" u="sng" dirty="0">
                <a:solidFill>
                  <a:srgbClr val="0F719D"/>
                </a:solidFill>
              </a:rPr>
              <a:t>Preliminary results</a:t>
            </a:r>
            <a:r>
              <a:rPr lang="en-US" sz="1800" dirty="0">
                <a:solidFill>
                  <a:srgbClr val="0F719D"/>
                </a:solidFill>
              </a:rPr>
              <a:t>:</a:t>
            </a:r>
          </a:p>
          <a:p>
            <a:pPr marL="914400" lvl="1" indent="-457200" algn="l">
              <a:buFont typeface="Arial" pitchFamily="34" charset="0"/>
              <a:buChar char="•"/>
            </a:pPr>
            <a:r>
              <a:rPr lang="en-US" sz="1400" dirty="0">
                <a:solidFill>
                  <a:srgbClr val="0F719D"/>
                </a:solidFill>
              </a:rPr>
              <a:t>No differences for relevant baseline characteristics: 8.7 AK per side, area treated 50cm², 87% grade I AK</a:t>
            </a:r>
          </a:p>
          <a:p>
            <a:pPr marL="914400" lvl="1" indent="-457200" algn="l">
              <a:buFont typeface="Arial" pitchFamily="34" charset="0"/>
              <a:buChar char="•"/>
            </a:pPr>
            <a:r>
              <a:rPr lang="en-US" sz="1400" dirty="0">
                <a:solidFill>
                  <a:srgbClr val="0F719D"/>
                </a:solidFill>
              </a:rPr>
              <a:t>At 3 months, 13 patients showed no differences in lesion reduction or remaining </a:t>
            </a:r>
            <a:r>
              <a:rPr lang="en-US" sz="1400" dirty="0" smtClean="0">
                <a:solidFill>
                  <a:srgbClr val="0F719D"/>
                </a:solidFill>
              </a:rPr>
              <a:t>AKs.</a:t>
            </a:r>
          </a:p>
          <a:p>
            <a:pPr lvl="1" algn="l"/>
            <a:r>
              <a:rPr lang="en-US" sz="1400" dirty="0" smtClean="0">
                <a:solidFill>
                  <a:srgbClr val="0F719D"/>
                </a:solidFill>
              </a:rPr>
              <a:t>	Lesion </a:t>
            </a:r>
            <a:r>
              <a:rPr lang="en-US" sz="1400" dirty="0">
                <a:solidFill>
                  <a:srgbClr val="0F719D"/>
                </a:solidFill>
              </a:rPr>
              <a:t>reduction percentage = </a:t>
            </a:r>
            <a:r>
              <a:rPr lang="en-US" sz="1400" dirty="0" smtClean="0">
                <a:solidFill>
                  <a:srgbClr val="0F719D"/>
                </a:solidFill>
              </a:rPr>
              <a:t>75%</a:t>
            </a:r>
          </a:p>
          <a:p>
            <a:pPr lvl="1" algn="l"/>
            <a:r>
              <a:rPr lang="en-US" sz="1400" dirty="0" smtClean="0">
                <a:solidFill>
                  <a:srgbClr val="0F719D"/>
                </a:solidFill>
              </a:rPr>
              <a:t>	However</a:t>
            </a:r>
            <a:r>
              <a:rPr lang="en-US" sz="1400" dirty="0">
                <a:solidFill>
                  <a:srgbClr val="0F719D"/>
                </a:solidFill>
              </a:rPr>
              <a:t>, trend for less new developed AKs on field treatment side </a:t>
            </a:r>
            <a:r>
              <a:rPr lang="en-US" sz="1400" dirty="0" smtClean="0">
                <a:solidFill>
                  <a:srgbClr val="0F719D"/>
                </a:solidFill>
              </a:rPr>
              <a:t>	(</a:t>
            </a:r>
            <a:r>
              <a:rPr lang="en-US" sz="1400" dirty="0">
                <a:solidFill>
                  <a:srgbClr val="0F719D"/>
                </a:solidFill>
              </a:rPr>
              <a:t>5 </a:t>
            </a:r>
            <a:r>
              <a:rPr lang="en-US" sz="1400" dirty="0" err="1">
                <a:solidFill>
                  <a:srgbClr val="0F719D"/>
                </a:solidFill>
              </a:rPr>
              <a:t>vs</a:t>
            </a:r>
            <a:r>
              <a:rPr lang="en-US" sz="1400" dirty="0">
                <a:solidFill>
                  <a:srgbClr val="0F719D"/>
                </a:solidFill>
              </a:rPr>
              <a:t> 16). </a:t>
            </a:r>
            <a:endParaRPr lang="en-US" sz="1400" dirty="0" smtClean="0">
              <a:solidFill>
                <a:srgbClr val="0F719D"/>
              </a:solidFill>
            </a:endParaRPr>
          </a:p>
          <a:p>
            <a:pPr marL="914400" lvl="1" indent="-457200" algn="l">
              <a:buFont typeface="Arial" pitchFamily="34" charset="0"/>
              <a:buChar char="•"/>
            </a:pPr>
            <a:r>
              <a:rPr lang="en-US" sz="1400" dirty="0" smtClean="0">
                <a:solidFill>
                  <a:srgbClr val="0F719D"/>
                </a:solidFill>
              </a:rPr>
              <a:t>At </a:t>
            </a:r>
            <a:r>
              <a:rPr lang="en-US" sz="1400" dirty="0">
                <a:solidFill>
                  <a:srgbClr val="0F719D"/>
                </a:solidFill>
              </a:rPr>
              <a:t>6 months, 6 patients showed no differences in lesion reduction or remaining AKs. </a:t>
            </a:r>
            <a:endParaRPr lang="en-US" sz="1400" dirty="0" smtClean="0">
              <a:solidFill>
                <a:srgbClr val="0F719D"/>
              </a:solidFill>
            </a:endParaRPr>
          </a:p>
          <a:p>
            <a:pPr lvl="1" algn="l"/>
            <a:r>
              <a:rPr lang="en-US" sz="1400" dirty="0" smtClean="0">
                <a:solidFill>
                  <a:srgbClr val="0F719D"/>
                </a:solidFill>
              </a:rPr>
              <a:t>	Lesion </a:t>
            </a:r>
            <a:r>
              <a:rPr lang="en-US" sz="1400" dirty="0">
                <a:solidFill>
                  <a:srgbClr val="0F719D"/>
                </a:solidFill>
              </a:rPr>
              <a:t>reduction percentage = 72</a:t>
            </a:r>
            <a:r>
              <a:rPr lang="en-US" sz="1400" dirty="0" smtClean="0">
                <a:solidFill>
                  <a:srgbClr val="0F719D"/>
                </a:solidFill>
              </a:rPr>
              <a:t>%</a:t>
            </a:r>
            <a:endParaRPr lang="en-US" sz="1400" dirty="0">
              <a:solidFill>
                <a:srgbClr val="0F719D"/>
              </a:solidFill>
            </a:endParaRPr>
          </a:p>
          <a:p>
            <a:pPr marL="457200" indent="-457200" algn="l">
              <a:buFont typeface="Arial" pitchFamily="34" charset="0"/>
              <a:buChar char="•"/>
            </a:pPr>
            <a:r>
              <a:rPr lang="en-US" sz="1800" dirty="0">
                <a:solidFill>
                  <a:srgbClr val="0F719D"/>
                </a:solidFill>
              </a:rPr>
              <a:t>In near future, </a:t>
            </a:r>
            <a:r>
              <a:rPr lang="en-US" sz="1800" dirty="0" smtClean="0">
                <a:solidFill>
                  <a:srgbClr val="0F719D"/>
                </a:solidFill>
              </a:rPr>
              <a:t>complete results are expected with all </a:t>
            </a:r>
            <a:r>
              <a:rPr lang="en-US" sz="1800" dirty="0">
                <a:solidFill>
                  <a:srgbClr val="0F719D"/>
                </a:solidFill>
              </a:rPr>
              <a:t>patients (n=20</a:t>
            </a:r>
            <a:r>
              <a:rPr lang="en-US" sz="1800" dirty="0" smtClean="0">
                <a:solidFill>
                  <a:srgbClr val="0F719D"/>
                </a:solidFill>
              </a:rPr>
              <a:t>) and including </a:t>
            </a:r>
            <a:r>
              <a:rPr lang="en-US" sz="1800" dirty="0">
                <a:solidFill>
                  <a:srgbClr val="0F719D"/>
                </a:solidFill>
              </a:rPr>
              <a:t>the 9 months visit</a:t>
            </a:r>
            <a:r>
              <a:rPr lang="en-US" sz="1800" dirty="0" smtClean="0">
                <a:solidFill>
                  <a:srgbClr val="0F719D"/>
                </a:solidFill>
              </a:rPr>
              <a:t>.</a:t>
            </a:r>
            <a:endParaRPr lang="en-US" sz="18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22</a:t>
            </a:fld>
            <a:endParaRPr lang="fr-FR" dirty="0">
              <a:solidFill>
                <a:prstClr val="black">
                  <a:tint val="75000"/>
                </a:prstClr>
              </a:solidFill>
            </a:endParaRPr>
          </a:p>
        </p:txBody>
      </p:sp>
    </p:spTree>
    <p:extLst>
      <p:ext uri="{BB962C8B-B14F-4D97-AF65-F5344CB8AC3E}">
        <p14:creationId xmlns:p14="http://schemas.microsoft.com/office/powerpoint/2010/main" val="739707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5" y="714397"/>
            <a:ext cx="7409543" cy="136071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100" dirty="0" smtClean="0">
                <a:solidFill>
                  <a:srgbClr val="D21121"/>
                </a:solidFill>
              </a:rPr>
              <a:t>PDT versus topical </a:t>
            </a:r>
            <a:r>
              <a:rPr lang="en-US" sz="5100" dirty="0" err="1" smtClean="0">
                <a:solidFill>
                  <a:srgbClr val="D21121"/>
                </a:solidFill>
              </a:rPr>
              <a:t>imiquimod</a:t>
            </a:r>
            <a:r>
              <a:rPr lang="en-US" sz="5100" dirty="0" smtClean="0">
                <a:solidFill>
                  <a:srgbClr val="D21121"/>
                </a:solidFill>
              </a:rPr>
              <a:t> versus topical        5-fluorouracil for treatment of </a:t>
            </a:r>
            <a:r>
              <a:rPr lang="en-US" sz="5100" dirty="0" err="1" smtClean="0">
                <a:solidFill>
                  <a:srgbClr val="D21121"/>
                </a:solidFill>
              </a:rPr>
              <a:t>sBCC</a:t>
            </a:r>
            <a:r>
              <a:rPr lang="en-US" sz="5100" dirty="0" smtClean="0">
                <a:solidFill>
                  <a:srgbClr val="D21121"/>
                </a:solidFill>
              </a:rPr>
              <a:t>: a single blind, </a:t>
            </a:r>
            <a:r>
              <a:rPr lang="en-US" sz="5100" dirty="0" err="1" smtClean="0">
                <a:solidFill>
                  <a:srgbClr val="D21121"/>
                </a:solidFill>
              </a:rPr>
              <a:t>noninferiority</a:t>
            </a:r>
            <a:r>
              <a:rPr lang="en-US" sz="5100" dirty="0" smtClean="0">
                <a:solidFill>
                  <a:srgbClr val="D21121"/>
                </a:solidFill>
              </a:rPr>
              <a:t>, randomized controlled trial </a:t>
            </a:r>
          </a:p>
          <a:p>
            <a:pPr algn="l"/>
            <a:r>
              <a:rPr lang="en-US" sz="3600" dirty="0" smtClean="0">
                <a:solidFill>
                  <a:srgbClr val="D21121"/>
                </a:solidFill>
              </a:rPr>
              <a:t>Nicole </a:t>
            </a:r>
            <a:r>
              <a:rPr lang="en-US" sz="3600" dirty="0" err="1" smtClean="0">
                <a:solidFill>
                  <a:srgbClr val="D21121"/>
                </a:solidFill>
              </a:rPr>
              <a:t>Kelleners-Smeets</a:t>
            </a:r>
            <a:r>
              <a:rPr lang="en-US" sz="3600" dirty="0" smtClean="0">
                <a:solidFill>
                  <a:srgbClr val="D21121"/>
                </a:solidFill>
              </a:rPr>
              <a:t>, Maastricht, The Netherlands</a:t>
            </a:r>
            <a:endParaRPr lang="en-US" sz="3600" dirty="0">
              <a:solidFill>
                <a:srgbClr val="D21121"/>
              </a:solidFill>
            </a:endParaRPr>
          </a:p>
        </p:txBody>
      </p:sp>
      <p:sp>
        <p:nvSpPr>
          <p:cNvPr id="8" name="Espace réservé du texte 2"/>
          <p:cNvSpPr txBox="1">
            <a:spLocks/>
          </p:cNvSpPr>
          <p:nvPr/>
        </p:nvSpPr>
        <p:spPr>
          <a:xfrm>
            <a:off x="1190172" y="2205737"/>
            <a:ext cx="7358742" cy="1655060"/>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7200" dirty="0" smtClean="0">
                <a:solidFill>
                  <a:srgbClr val="0F719D"/>
                </a:solidFill>
              </a:rPr>
              <a:t>Single </a:t>
            </a:r>
            <a:r>
              <a:rPr lang="en-US" sz="7200" dirty="0">
                <a:solidFill>
                  <a:srgbClr val="0F719D"/>
                </a:solidFill>
              </a:rPr>
              <a:t>blind, </a:t>
            </a:r>
            <a:r>
              <a:rPr lang="en-US" sz="7200" dirty="0" err="1">
                <a:solidFill>
                  <a:srgbClr val="0F719D"/>
                </a:solidFill>
              </a:rPr>
              <a:t>noninferiority</a:t>
            </a:r>
            <a:r>
              <a:rPr lang="en-US" sz="7200" dirty="0">
                <a:solidFill>
                  <a:srgbClr val="0F719D"/>
                </a:solidFill>
              </a:rPr>
              <a:t>, </a:t>
            </a:r>
            <a:r>
              <a:rPr lang="en-US" sz="7200" dirty="0" smtClean="0">
                <a:solidFill>
                  <a:srgbClr val="0F719D"/>
                </a:solidFill>
              </a:rPr>
              <a:t>randomized </a:t>
            </a:r>
            <a:r>
              <a:rPr lang="en-US" sz="7200" dirty="0">
                <a:solidFill>
                  <a:srgbClr val="0F719D"/>
                </a:solidFill>
              </a:rPr>
              <a:t>controlled </a:t>
            </a:r>
            <a:r>
              <a:rPr lang="en-US" sz="7200" dirty="0" err="1">
                <a:solidFill>
                  <a:srgbClr val="0F719D"/>
                </a:solidFill>
              </a:rPr>
              <a:t>multicentre</a:t>
            </a:r>
            <a:r>
              <a:rPr lang="en-US" sz="7200" dirty="0">
                <a:solidFill>
                  <a:srgbClr val="0F719D"/>
                </a:solidFill>
              </a:rPr>
              <a:t> trial (7 hospitals)</a:t>
            </a:r>
          </a:p>
          <a:p>
            <a:pPr marL="457200" indent="-457200" algn="l">
              <a:buFont typeface="Arial" pitchFamily="34" charset="0"/>
              <a:buChar char="•"/>
            </a:pPr>
            <a:r>
              <a:rPr lang="en-US" sz="7200" dirty="0" smtClean="0">
                <a:solidFill>
                  <a:srgbClr val="0F719D"/>
                </a:solidFill>
              </a:rPr>
              <a:t>601 </a:t>
            </a:r>
            <a:r>
              <a:rPr lang="en-US" sz="7200" dirty="0">
                <a:solidFill>
                  <a:srgbClr val="0F719D"/>
                </a:solidFill>
              </a:rPr>
              <a:t>patients with 1 histologically confirmed </a:t>
            </a:r>
            <a:r>
              <a:rPr lang="en-US" sz="7200" dirty="0" err="1">
                <a:solidFill>
                  <a:srgbClr val="0F719D"/>
                </a:solidFill>
              </a:rPr>
              <a:t>sBCC</a:t>
            </a:r>
            <a:r>
              <a:rPr lang="en-US" sz="7200" dirty="0">
                <a:solidFill>
                  <a:srgbClr val="0F719D"/>
                </a:solidFill>
              </a:rPr>
              <a:t> were allocated </a:t>
            </a:r>
            <a:r>
              <a:rPr lang="en-US" sz="7200" dirty="0" smtClean="0">
                <a:solidFill>
                  <a:srgbClr val="0F719D"/>
                </a:solidFill>
              </a:rPr>
              <a:t>to:</a:t>
            </a:r>
          </a:p>
          <a:p>
            <a:pPr marL="914400" lvl="1" indent="-457200" algn="l">
              <a:buFont typeface="Arial" pitchFamily="34" charset="0"/>
              <a:buChar char="•"/>
            </a:pPr>
            <a:r>
              <a:rPr lang="en-US" sz="6800" dirty="0" smtClean="0">
                <a:solidFill>
                  <a:srgbClr val="0F719D"/>
                </a:solidFill>
              </a:rPr>
              <a:t>MAL-PDT </a:t>
            </a:r>
            <a:r>
              <a:rPr lang="en-US" sz="6800" dirty="0">
                <a:solidFill>
                  <a:srgbClr val="0F719D"/>
                </a:solidFill>
              </a:rPr>
              <a:t>(N=202): two sessions with a 1 week interval </a:t>
            </a:r>
            <a:endParaRPr lang="en-US" sz="6800" dirty="0" smtClean="0">
              <a:solidFill>
                <a:srgbClr val="0F719D"/>
              </a:solidFill>
            </a:endParaRPr>
          </a:p>
          <a:p>
            <a:pPr marL="914400" lvl="1" indent="-457200" algn="l">
              <a:buFont typeface="Arial" pitchFamily="34" charset="0"/>
              <a:buChar char="•"/>
            </a:pPr>
            <a:r>
              <a:rPr lang="en-US" sz="7200" dirty="0" err="1" smtClean="0">
                <a:solidFill>
                  <a:srgbClr val="0F719D"/>
                </a:solidFill>
              </a:rPr>
              <a:t>imiquimod</a:t>
            </a:r>
            <a:r>
              <a:rPr lang="en-US" sz="7200" dirty="0" smtClean="0">
                <a:solidFill>
                  <a:srgbClr val="0F719D"/>
                </a:solidFill>
              </a:rPr>
              <a:t> </a:t>
            </a:r>
            <a:r>
              <a:rPr lang="en-US" sz="7200" dirty="0">
                <a:solidFill>
                  <a:srgbClr val="0F719D"/>
                </a:solidFill>
              </a:rPr>
              <a:t>cream (N=198): once daily, 5 times a week for 6 </a:t>
            </a:r>
            <a:r>
              <a:rPr lang="en-US" sz="7200" dirty="0" smtClean="0">
                <a:solidFill>
                  <a:srgbClr val="0F719D"/>
                </a:solidFill>
              </a:rPr>
              <a:t>weeks</a:t>
            </a:r>
          </a:p>
          <a:p>
            <a:pPr marL="914400" lvl="1" indent="-457200" algn="l">
              <a:buFont typeface="Arial" pitchFamily="34" charset="0"/>
              <a:buChar char="•"/>
            </a:pPr>
            <a:r>
              <a:rPr lang="en-US" sz="7200" dirty="0" smtClean="0">
                <a:solidFill>
                  <a:srgbClr val="0F719D"/>
                </a:solidFill>
              </a:rPr>
              <a:t>5-FU </a:t>
            </a:r>
            <a:r>
              <a:rPr lang="en-US" sz="7200" dirty="0">
                <a:solidFill>
                  <a:srgbClr val="0F719D"/>
                </a:solidFill>
              </a:rPr>
              <a:t>cream (N=201): twice daily during 4 </a:t>
            </a:r>
            <a:r>
              <a:rPr lang="en-US" sz="7200" dirty="0" smtClean="0">
                <a:solidFill>
                  <a:srgbClr val="0F719D"/>
                </a:solidFill>
              </a:rPr>
              <a:t>weeks</a:t>
            </a:r>
          </a:p>
          <a:p>
            <a:pPr marL="457200" indent="-457200" algn="l">
              <a:buFont typeface="Arial" pitchFamily="34" charset="0"/>
              <a:buChar char="•"/>
            </a:pPr>
            <a:r>
              <a:rPr lang="en-US" sz="7600" u="sng" dirty="0" smtClean="0">
                <a:solidFill>
                  <a:srgbClr val="0F719D"/>
                </a:solidFill>
              </a:rPr>
              <a:t>Efficacy results</a:t>
            </a:r>
            <a:r>
              <a:rPr lang="en-US" sz="7600" dirty="0" smtClean="0">
                <a:solidFill>
                  <a:srgbClr val="0F719D"/>
                </a:solidFill>
              </a:rPr>
              <a:t>: </a:t>
            </a:r>
            <a:r>
              <a:rPr lang="en-US" sz="7600" dirty="0">
                <a:solidFill>
                  <a:srgbClr val="0F719D"/>
                </a:solidFill>
              </a:rPr>
              <a:t>Difference between IMQ and MAL-PDT was 10.6% [p=0.02] and 7.3% [p=0.12] between 5-FU and MAL-PDT</a:t>
            </a:r>
            <a:r>
              <a:rPr lang="en-US" sz="7600" dirty="0" smtClean="0">
                <a:solidFill>
                  <a:srgbClr val="0F719D"/>
                </a:solidFill>
              </a:rPr>
              <a:t>.</a:t>
            </a:r>
            <a:endParaRPr lang="en-US" sz="7600" dirty="0">
              <a:solidFill>
                <a:srgbClr val="0F719D"/>
              </a:solidFill>
            </a:endParaRPr>
          </a:p>
          <a:p>
            <a:pPr marL="457200" indent="-457200" algn="l">
              <a:buFont typeface="Arial" pitchFamily="34" charset="0"/>
              <a:buChar char="•"/>
            </a:pPr>
            <a:endParaRPr lang="it-IT" sz="7200" dirty="0" smtClean="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23</a:t>
            </a:fld>
            <a:endParaRPr lang="fr-FR" dirty="0">
              <a:solidFill>
                <a:prstClr val="black">
                  <a:tint val="75000"/>
                </a:prstClr>
              </a:solidFill>
            </a:endParaRPr>
          </a:p>
        </p:txBody>
      </p:sp>
      <p:sp>
        <p:nvSpPr>
          <p:cNvPr id="6" name="Espace réservé du pied de page 4"/>
          <p:cNvSpPr>
            <a:spLocks noGrp="1"/>
          </p:cNvSpPr>
          <p:nvPr>
            <p:ph type="ftr" sz="quarter" idx="4294967295"/>
          </p:nvPr>
        </p:nvSpPr>
        <p:spPr>
          <a:xfrm>
            <a:off x="3124200" y="64724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err="1" smtClean="0">
                <a:solidFill>
                  <a:prstClr val="black">
                    <a:tint val="75000"/>
                  </a:prstClr>
                </a:solidFill>
              </a:rPr>
              <a:t>Arits</a:t>
            </a:r>
            <a:r>
              <a:rPr lang="fr-FR" dirty="0" smtClean="0">
                <a:solidFill>
                  <a:prstClr val="black">
                    <a:tint val="75000"/>
                  </a:prstClr>
                </a:solidFill>
              </a:rPr>
              <a:t> et al. Lancet </a:t>
            </a:r>
            <a:r>
              <a:rPr lang="fr-FR" dirty="0" err="1" smtClean="0">
                <a:solidFill>
                  <a:prstClr val="black">
                    <a:tint val="75000"/>
                  </a:prstClr>
                </a:solidFill>
              </a:rPr>
              <a:t>oncology</a:t>
            </a:r>
            <a:r>
              <a:rPr lang="fr-FR" dirty="0" smtClean="0">
                <a:solidFill>
                  <a:prstClr val="black">
                    <a:tint val="75000"/>
                  </a:prstClr>
                </a:solidFill>
              </a:rPr>
              <a:t> 2013</a:t>
            </a:r>
            <a:endParaRPr lang="fr-FR" dirty="0">
              <a:solidFill>
                <a:prstClr val="black">
                  <a:tint val="75000"/>
                </a:prstClr>
              </a:solidFill>
            </a:endParaRPr>
          </a:p>
        </p:txBody>
      </p:sp>
      <p:grpSp>
        <p:nvGrpSpPr>
          <p:cNvPr id="9" name="Groupe 8"/>
          <p:cNvGrpSpPr/>
          <p:nvPr/>
        </p:nvGrpSpPr>
        <p:grpSpPr>
          <a:xfrm>
            <a:off x="1611087" y="4354283"/>
            <a:ext cx="6879771" cy="2255417"/>
            <a:chOff x="107504" y="1248227"/>
            <a:chExt cx="8911772" cy="2466664"/>
          </a:xfrm>
        </p:grpSpPr>
        <p:pic>
          <p:nvPicPr>
            <p:cNvPr id="11"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07504" y="1248227"/>
              <a:ext cx="8911772" cy="1799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07504" y="2996952"/>
              <a:ext cx="8911772" cy="717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9557514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190172" y="2104572"/>
            <a:ext cx="7358742" cy="439692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1800" dirty="0">
                <a:solidFill>
                  <a:srgbClr val="0F719D"/>
                </a:solidFill>
              </a:rPr>
              <a:t>Tolerance: </a:t>
            </a:r>
            <a:r>
              <a:rPr lang="en-US" sz="1400" dirty="0" smtClean="0">
                <a:solidFill>
                  <a:srgbClr val="0F719D"/>
                </a:solidFill>
              </a:rPr>
              <a:t>For </a:t>
            </a:r>
            <a:r>
              <a:rPr lang="en-US" sz="1400" dirty="0">
                <a:solidFill>
                  <a:srgbClr val="0F719D"/>
                </a:solidFill>
              </a:rPr>
              <a:t>patients treated with MAL-PDT, moderate to severe pain </a:t>
            </a:r>
            <a:r>
              <a:rPr lang="en-US" sz="1400" dirty="0" smtClean="0">
                <a:solidFill>
                  <a:srgbClr val="0F719D"/>
                </a:solidFill>
              </a:rPr>
              <a:t>was reported </a:t>
            </a:r>
            <a:r>
              <a:rPr lang="en-US" sz="1400" dirty="0">
                <a:solidFill>
                  <a:srgbClr val="0F719D"/>
                </a:solidFill>
              </a:rPr>
              <a:t>most often during </a:t>
            </a:r>
            <a:r>
              <a:rPr lang="en-US" sz="1400" dirty="0" smtClean="0">
                <a:solidFill>
                  <a:srgbClr val="0F719D"/>
                </a:solidFill>
              </a:rPr>
              <a:t>illumination. Local reactions more frequent with </a:t>
            </a:r>
            <a:r>
              <a:rPr lang="en-US" sz="1400" dirty="0" err="1" smtClean="0">
                <a:solidFill>
                  <a:srgbClr val="0F719D"/>
                </a:solidFill>
              </a:rPr>
              <a:t>topicals</a:t>
            </a:r>
            <a:r>
              <a:rPr lang="en-US" sz="1400" dirty="0" smtClean="0">
                <a:solidFill>
                  <a:srgbClr val="0F719D"/>
                </a:solidFill>
              </a:rPr>
              <a:t>. </a:t>
            </a:r>
          </a:p>
          <a:p>
            <a:pPr marL="457200" indent="-457200" algn="l">
              <a:buFont typeface="Arial" pitchFamily="34" charset="0"/>
              <a:buChar char="•"/>
            </a:pPr>
            <a:r>
              <a:rPr lang="en-US" sz="1800" dirty="0" smtClean="0">
                <a:solidFill>
                  <a:srgbClr val="0F719D"/>
                </a:solidFill>
              </a:rPr>
              <a:t>Adverse events: </a:t>
            </a:r>
            <a:r>
              <a:rPr lang="en-US" sz="1400" dirty="0" smtClean="0">
                <a:solidFill>
                  <a:srgbClr val="0F719D"/>
                </a:solidFill>
              </a:rPr>
              <a:t>PDT: No Serious adverse events; IMQ: 8 </a:t>
            </a:r>
            <a:r>
              <a:rPr lang="en-US" sz="1400" dirty="0">
                <a:solidFill>
                  <a:srgbClr val="0F719D"/>
                </a:solidFill>
              </a:rPr>
              <a:t>flue-like </a:t>
            </a:r>
            <a:r>
              <a:rPr lang="en-US" sz="1400" dirty="0" smtClean="0">
                <a:solidFill>
                  <a:srgbClr val="0F719D"/>
                </a:solidFill>
              </a:rPr>
              <a:t>reactions, 1 wound infection.</a:t>
            </a:r>
            <a:r>
              <a:rPr lang="en-US" sz="1400" dirty="0">
                <a:solidFill>
                  <a:srgbClr val="0F719D"/>
                </a:solidFill>
              </a:rPr>
              <a:t> </a:t>
            </a:r>
            <a:r>
              <a:rPr lang="en-US" sz="1400" dirty="0" smtClean="0">
                <a:solidFill>
                  <a:srgbClr val="0F719D"/>
                </a:solidFill>
              </a:rPr>
              <a:t>5-FU: 2 wound infections, 1 erysipelas, 1 </a:t>
            </a:r>
            <a:r>
              <a:rPr lang="en-US" sz="1400" dirty="0" err="1">
                <a:solidFill>
                  <a:srgbClr val="0F719D"/>
                </a:solidFill>
              </a:rPr>
              <a:t>crural</a:t>
            </a:r>
            <a:r>
              <a:rPr lang="en-US" sz="1400" dirty="0">
                <a:solidFill>
                  <a:srgbClr val="0F719D"/>
                </a:solidFill>
              </a:rPr>
              <a:t> </a:t>
            </a:r>
            <a:r>
              <a:rPr lang="en-US" sz="1400" dirty="0" smtClean="0">
                <a:solidFill>
                  <a:srgbClr val="0F719D"/>
                </a:solidFill>
              </a:rPr>
              <a:t>ulcer</a:t>
            </a:r>
          </a:p>
          <a:p>
            <a:pPr marL="457200" indent="-457200" algn="l">
              <a:buFont typeface="Arial" pitchFamily="34" charset="0"/>
              <a:buChar char="•"/>
            </a:pPr>
            <a:r>
              <a:rPr lang="en-US" sz="1800" dirty="0">
                <a:solidFill>
                  <a:srgbClr val="0F719D"/>
                </a:solidFill>
              </a:rPr>
              <a:t>Good to excellent aesthetic results </a:t>
            </a:r>
            <a:r>
              <a:rPr lang="en-US" sz="1400" dirty="0">
                <a:solidFill>
                  <a:srgbClr val="0F719D"/>
                </a:solidFill>
              </a:rPr>
              <a:t>at 1 year </a:t>
            </a:r>
            <a:r>
              <a:rPr lang="en-US" sz="1400" dirty="0" smtClean="0">
                <a:solidFill>
                  <a:srgbClr val="0F719D"/>
                </a:solidFill>
              </a:rPr>
              <a:t>for </a:t>
            </a:r>
            <a:r>
              <a:rPr lang="en-US" sz="1400" dirty="0">
                <a:solidFill>
                  <a:srgbClr val="0F719D"/>
                </a:solidFill>
              </a:rPr>
              <a:t>all </a:t>
            </a:r>
            <a:r>
              <a:rPr lang="en-US" sz="1400" dirty="0" smtClean="0">
                <a:solidFill>
                  <a:srgbClr val="0F719D"/>
                </a:solidFill>
              </a:rPr>
              <a:t>treatment: 62</a:t>
            </a:r>
            <a:r>
              <a:rPr lang="en-US" sz="1400" dirty="0">
                <a:solidFill>
                  <a:srgbClr val="0F719D"/>
                </a:solidFill>
              </a:rPr>
              <a:t>% MAL-PDT; 61% IMQ; 58% </a:t>
            </a:r>
            <a:r>
              <a:rPr lang="en-US" sz="1400" dirty="0" smtClean="0">
                <a:solidFill>
                  <a:srgbClr val="0F719D"/>
                </a:solidFill>
              </a:rPr>
              <a:t>5-FU =&gt; Better for MAL-PDT if </a:t>
            </a:r>
            <a:r>
              <a:rPr lang="en-US" sz="1400" dirty="0">
                <a:solidFill>
                  <a:srgbClr val="0F719D"/>
                </a:solidFill>
              </a:rPr>
              <a:t>only successful </a:t>
            </a:r>
            <a:r>
              <a:rPr lang="en-US" sz="1400" dirty="0" smtClean="0">
                <a:solidFill>
                  <a:srgbClr val="0F719D"/>
                </a:solidFill>
              </a:rPr>
              <a:t>treatments </a:t>
            </a:r>
            <a:r>
              <a:rPr lang="en-US" sz="1400" dirty="0">
                <a:solidFill>
                  <a:srgbClr val="0F719D"/>
                </a:solidFill>
              </a:rPr>
              <a:t>are considered : </a:t>
            </a:r>
            <a:r>
              <a:rPr lang="en-US" sz="1400" dirty="0" smtClean="0">
                <a:solidFill>
                  <a:srgbClr val="0F719D"/>
                </a:solidFill>
              </a:rPr>
              <a:t>87</a:t>
            </a:r>
            <a:r>
              <a:rPr lang="en-US" sz="1400" dirty="0">
                <a:solidFill>
                  <a:srgbClr val="0F719D"/>
                </a:solidFill>
              </a:rPr>
              <a:t>% </a:t>
            </a:r>
            <a:r>
              <a:rPr lang="en-US" sz="1400" dirty="0" smtClean="0">
                <a:solidFill>
                  <a:srgbClr val="0F719D"/>
                </a:solidFill>
              </a:rPr>
              <a:t>MAL-PDT</a:t>
            </a:r>
            <a:r>
              <a:rPr lang="en-US" sz="1400" dirty="0">
                <a:solidFill>
                  <a:srgbClr val="0F719D"/>
                </a:solidFill>
              </a:rPr>
              <a:t>, 74% IMQ, 72% </a:t>
            </a:r>
            <a:r>
              <a:rPr lang="en-US" sz="1400" dirty="0" smtClean="0">
                <a:solidFill>
                  <a:srgbClr val="0F719D"/>
                </a:solidFill>
              </a:rPr>
              <a:t>5-FU.</a:t>
            </a:r>
          </a:p>
          <a:p>
            <a:pPr marL="457200" indent="-457200" algn="l">
              <a:buFont typeface="Arial" pitchFamily="34" charset="0"/>
              <a:buChar char="•"/>
            </a:pPr>
            <a:r>
              <a:rPr lang="en-US" sz="1800" dirty="0">
                <a:solidFill>
                  <a:srgbClr val="0F719D"/>
                </a:solidFill>
              </a:rPr>
              <a:t>Cost calculation </a:t>
            </a:r>
            <a:r>
              <a:rPr lang="en-US" sz="1400" dirty="0" smtClean="0">
                <a:solidFill>
                  <a:srgbClr val="0F719D"/>
                </a:solidFill>
              </a:rPr>
              <a:t>(The Netherlands): MAL-PDT less  cost-effective than the </a:t>
            </a:r>
            <a:r>
              <a:rPr lang="en-US" sz="1400" dirty="0" err="1" smtClean="0">
                <a:solidFill>
                  <a:srgbClr val="0F719D"/>
                </a:solidFill>
              </a:rPr>
              <a:t>topicals</a:t>
            </a:r>
            <a:endParaRPr lang="en-US" sz="1400" dirty="0">
              <a:solidFill>
                <a:srgbClr val="0F719D"/>
              </a:solidFill>
            </a:endParaRPr>
          </a:p>
          <a:p>
            <a:pPr marL="457200" indent="-457200" algn="l">
              <a:buFont typeface="Arial" pitchFamily="34" charset="0"/>
              <a:buChar char="•"/>
            </a:pPr>
            <a:r>
              <a:rPr lang="en-US" sz="1800" b="1" u="sng" dirty="0">
                <a:solidFill>
                  <a:srgbClr val="0F719D"/>
                </a:solidFill>
              </a:rPr>
              <a:t>Interpretations:</a:t>
            </a:r>
          </a:p>
          <a:p>
            <a:pPr marL="457200" indent="-457200" algn="l">
              <a:buFont typeface="Arial" pitchFamily="34" charset="0"/>
              <a:buChar char="•"/>
            </a:pPr>
            <a:r>
              <a:rPr lang="en-US" sz="1400" dirty="0" smtClean="0">
                <a:solidFill>
                  <a:srgbClr val="0F719D"/>
                </a:solidFill>
              </a:rPr>
              <a:t>Limitations of the study: </a:t>
            </a:r>
          </a:p>
          <a:p>
            <a:pPr marL="914400" lvl="1" indent="-457200" algn="l">
              <a:buFont typeface="Arial" pitchFamily="34" charset="0"/>
              <a:buChar char="•"/>
            </a:pPr>
            <a:r>
              <a:rPr lang="en-US" sz="1400" dirty="0" smtClean="0">
                <a:solidFill>
                  <a:srgbClr val="0F719D"/>
                </a:solidFill>
              </a:rPr>
              <a:t>MAL-PDT </a:t>
            </a:r>
            <a:r>
              <a:rPr lang="en-US" sz="1400" dirty="0">
                <a:solidFill>
                  <a:srgbClr val="0F719D"/>
                </a:solidFill>
              </a:rPr>
              <a:t>regimen chosen for this trial (only 1 PDT cycle without possibility to retreat at 3 </a:t>
            </a:r>
            <a:r>
              <a:rPr lang="en-US" sz="1400" dirty="0" smtClean="0">
                <a:solidFill>
                  <a:srgbClr val="0F719D"/>
                </a:solidFill>
              </a:rPr>
              <a:t>months) </a:t>
            </a:r>
            <a:r>
              <a:rPr lang="en-US" sz="1400" dirty="0">
                <a:solidFill>
                  <a:srgbClr val="0F719D"/>
                </a:solidFill>
              </a:rPr>
              <a:t>may explain lower efficacy than </a:t>
            </a:r>
            <a:r>
              <a:rPr lang="en-US" sz="1400" dirty="0" smtClean="0">
                <a:solidFill>
                  <a:srgbClr val="0F719D"/>
                </a:solidFill>
              </a:rPr>
              <a:t>anticipated.</a:t>
            </a:r>
          </a:p>
          <a:p>
            <a:pPr marL="914400" lvl="1" indent="-457200" algn="l">
              <a:buFont typeface="Arial" pitchFamily="34" charset="0"/>
              <a:buChar char="•"/>
            </a:pPr>
            <a:r>
              <a:rPr lang="en-US" sz="1400" dirty="0" smtClean="0">
                <a:solidFill>
                  <a:srgbClr val="0F719D"/>
                </a:solidFill>
              </a:rPr>
              <a:t>The </a:t>
            </a:r>
            <a:r>
              <a:rPr lang="en-US" sz="1400" dirty="0">
                <a:solidFill>
                  <a:srgbClr val="0F719D"/>
                </a:solidFill>
              </a:rPr>
              <a:t>trial selected motivated patients able to apply the </a:t>
            </a:r>
            <a:r>
              <a:rPr lang="en-US" sz="1400" dirty="0" err="1" smtClean="0">
                <a:solidFill>
                  <a:srgbClr val="0F719D"/>
                </a:solidFill>
              </a:rPr>
              <a:t>topicals</a:t>
            </a:r>
            <a:r>
              <a:rPr lang="en-US" sz="1400" dirty="0" smtClean="0">
                <a:solidFill>
                  <a:srgbClr val="0F719D"/>
                </a:solidFill>
              </a:rPr>
              <a:t>: real-life compliance  (and thus efficacy) could be decreased.</a:t>
            </a:r>
          </a:p>
          <a:p>
            <a:pPr marL="914400" lvl="1" indent="-457200" algn="l">
              <a:buFont typeface="Arial" pitchFamily="34" charset="0"/>
              <a:buChar char="•"/>
            </a:pPr>
            <a:r>
              <a:rPr lang="en-US" sz="1400" dirty="0">
                <a:solidFill>
                  <a:srgbClr val="0F719D"/>
                </a:solidFill>
              </a:rPr>
              <a:t>S</a:t>
            </a:r>
            <a:r>
              <a:rPr lang="en-US" sz="1400" dirty="0" smtClean="0">
                <a:solidFill>
                  <a:srgbClr val="0F719D"/>
                </a:solidFill>
              </a:rPr>
              <a:t>hort </a:t>
            </a:r>
            <a:r>
              <a:rPr lang="en-US" sz="1400" dirty="0">
                <a:solidFill>
                  <a:srgbClr val="0F719D"/>
                </a:solidFill>
              </a:rPr>
              <a:t>follow-up </a:t>
            </a:r>
            <a:r>
              <a:rPr lang="en-US" sz="1400" dirty="0" smtClean="0">
                <a:solidFill>
                  <a:srgbClr val="0F719D"/>
                </a:solidFill>
              </a:rPr>
              <a:t>period .</a:t>
            </a:r>
          </a:p>
          <a:p>
            <a:pPr marL="457200" indent="-457200" algn="l">
              <a:buFont typeface="Arial" pitchFamily="34" charset="0"/>
              <a:buChar char="•"/>
            </a:pPr>
            <a:r>
              <a:rPr lang="en-US" sz="1400" dirty="0" smtClean="0">
                <a:solidFill>
                  <a:srgbClr val="0F719D"/>
                </a:solidFill>
              </a:rPr>
              <a:t>Based </a:t>
            </a:r>
            <a:r>
              <a:rPr lang="en-US" sz="1400" dirty="0">
                <a:solidFill>
                  <a:srgbClr val="0F719D"/>
                </a:solidFill>
              </a:rPr>
              <a:t>on these findings, IMQ is the most effective therapy but there is more than effectiveness. Several aspects may influence treatment choice for an individual </a:t>
            </a:r>
            <a:r>
              <a:rPr lang="en-US" sz="1400" dirty="0" err="1" smtClean="0">
                <a:solidFill>
                  <a:srgbClr val="0F719D"/>
                </a:solidFill>
              </a:rPr>
              <a:t>sBCC</a:t>
            </a:r>
            <a:r>
              <a:rPr lang="en-US" sz="1400" dirty="0" smtClean="0">
                <a:solidFill>
                  <a:srgbClr val="0F719D"/>
                </a:solidFill>
              </a:rPr>
              <a:t> patient. </a:t>
            </a:r>
          </a:p>
          <a:p>
            <a:pPr marL="457200" indent="-457200" algn="l">
              <a:buFont typeface="Arial" pitchFamily="34" charset="0"/>
              <a:buChar char="•"/>
            </a:pPr>
            <a:endParaRPr lang="it-IT" sz="1400" dirty="0" smtClean="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24</a:t>
            </a:fld>
            <a:endParaRPr lang="fr-FR" dirty="0">
              <a:solidFill>
                <a:prstClr val="black">
                  <a:tint val="75000"/>
                </a:prstClr>
              </a:solidFill>
            </a:endParaRPr>
          </a:p>
        </p:txBody>
      </p:sp>
      <p:sp>
        <p:nvSpPr>
          <p:cNvPr id="9" name="Espace réservé du pied de page 4"/>
          <p:cNvSpPr>
            <a:spLocks noGrp="1"/>
          </p:cNvSpPr>
          <p:nvPr>
            <p:ph type="ftr" sz="quarter" idx="4294967295"/>
          </p:nvPr>
        </p:nvSpPr>
        <p:spPr>
          <a:xfrm>
            <a:off x="3124200" y="64724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err="1" smtClean="0">
                <a:solidFill>
                  <a:prstClr val="black">
                    <a:tint val="75000"/>
                  </a:prstClr>
                </a:solidFill>
              </a:rPr>
              <a:t>Arits</a:t>
            </a:r>
            <a:r>
              <a:rPr lang="fr-FR" dirty="0" smtClean="0">
                <a:solidFill>
                  <a:prstClr val="black">
                    <a:tint val="75000"/>
                  </a:prstClr>
                </a:solidFill>
              </a:rPr>
              <a:t> et al. Lancet </a:t>
            </a:r>
            <a:r>
              <a:rPr lang="fr-FR" dirty="0" err="1" smtClean="0">
                <a:solidFill>
                  <a:prstClr val="black">
                    <a:tint val="75000"/>
                  </a:prstClr>
                </a:solidFill>
              </a:rPr>
              <a:t>oncology</a:t>
            </a:r>
            <a:r>
              <a:rPr lang="fr-FR" dirty="0" smtClean="0">
                <a:solidFill>
                  <a:prstClr val="black">
                    <a:tint val="75000"/>
                  </a:prstClr>
                </a:solidFill>
              </a:rPr>
              <a:t> 2013</a:t>
            </a:r>
            <a:endParaRPr lang="fr-FR" dirty="0">
              <a:solidFill>
                <a:prstClr val="black">
                  <a:tint val="75000"/>
                </a:prstClr>
              </a:solidFill>
            </a:endParaRPr>
          </a:p>
        </p:txBody>
      </p:sp>
      <p:sp>
        <p:nvSpPr>
          <p:cNvPr id="11" name="Espace réservé du titre 1"/>
          <p:cNvSpPr txBox="1">
            <a:spLocks/>
          </p:cNvSpPr>
          <p:nvPr/>
        </p:nvSpPr>
        <p:spPr>
          <a:xfrm>
            <a:off x="1407885" y="714397"/>
            <a:ext cx="7409543" cy="136071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100" dirty="0" smtClean="0">
                <a:solidFill>
                  <a:srgbClr val="D21121"/>
                </a:solidFill>
              </a:rPr>
              <a:t>PDT versus topical </a:t>
            </a:r>
            <a:r>
              <a:rPr lang="en-US" sz="5100" dirty="0" err="1" smtClean="0">
                <a:solidFill>
                  <a:srgbClr val="D21121"/>
                </a:solidFill>
              </a:rPr>
              <a:t>imiquimod</a:t>
            </a:r>
            <a:r>
              <a:rPr lang="en-US" sz="5100" dirty="0" smtClean="0">
                <a:solidFill>
                  <a:srgbClr val="D21121"/>
                </a:solidFill>
              </a:rPr>
              <a:t> versus topical        5-fluorouracil for treatment of </a:t>
            </a:r>
            <a:r>
              <a:rPr lang="en-US" sz="5100" dirty="0" err="1" smtClean="0">
                <a:solidFill>
                  <a:srgbClr val="D21121"/>
                </a:solidFill>
              </a:rPr>
              <a:t>sBCC</a:t>
            </a:r>
            <a:r>
              <a:rPr lang="en-US" sz="5100" dirty="0" smtClean="0">
                <a:solidFill>
                  <a:srgbClr val="D21121"/>
                </a:solidFill>
              </a:rPr>
              <a:t>: a single blind, </a:t>
            </a:r>
            <a:r>
              <a:rPr lang="en-US" sz="5100" dirty="0" err="1" smtClean="0">
                <a:solidFill>
                  <a:srgbClr val="D21121"/>
                </a:solidFill>
              </a:rPr>
              <a:t>noninferiority</a:t>
            </a:r>
            <a:r>
              <a:rPr lang="en-US" sz="5100" dirty="0" smtClean="0">
                <a:solidFill>
                  <a:srgbClr val="D21121"/>
                </a:solidFill>
              </a:rPr>
              <a:t>, randomized controlled trial </a:t>
            </a:r>
          </a:p>
          <a:p>
            <a:pPr algn="l"/>
            <a:r>
              <a:rPr lang="en-US" sz="3600" dirty="0" smtClean="0">
                <a:solidFill>
                  <a:srgbClr val="D21121"/>
                </a:solidFill>
              </a:rPr>
              <a:t>Nicole </a:t>
            </a:r>
            <a:r>
              <a:rPr lang="en-US" sz="3600" dirty="0" err="1" smtClean="0">
                <a:solidFill>
                  <a:srgbClr val="D21121"/>
                </a:solidFill>
              </a:rPr>
              <a:t>Kelleners-Smeets</a:t>
            </a:r>
            <a:r>
              <a:rPr lang="en-US" sz="3600" dirty="0" smtClean="0">
                <a:solidFill>
                  <a:srgbClr val="D21121"/>
                </a:solidFill>
              </a:rPr>
              <a:t>, Maastricht, The Netherlands</a:t>
            </a:r>
            <a:endParaRPr lang="en-US" sz="3600" dirty="0">
              <a:solidFill>
                <a:srgbClr val="D21121"/>
              </a:solidFill>
            </a:endParaRPr>
          </a:p>
        </p:txBody>
      </p:sp>
    </p:spTree>
    <p:extLst>
      <p:ext uri="{BB962C8B-B14F-4D97-AF65-F5344CB8AC3E}">
        <p14:creationId xmlns:p14="http://schemas.microsoft.com/office/powerpoint/2010/main" val="539542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6" y="728912"/>
            <a:ext cx="7141028" cy="1317602"/>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900" dirty="0" smtClean="0">
                <a:solidFill>
                  <a:srgbClr val="D21121"/>
                </a:solidFill>
              </a:rPr>
              <a:t>Combined </a:t>
            </a:r>
            <a:r>
              <a:rPr lang="en-US" sz="3900" dirty="0">
                <a:solidFill>
                  <a:srgbClr val="D21121"/>
                </a:solidFill>
              </a:rPr>
              <a:t>Carbon Dioxide Laser with PDT for Nodular and Superficial BCC</a:t>
            </a:r>
          </a:p>
          <a:p>
            <a:pPr algn="l"/>
            <a:r>
              <a:rPr lang="en-US" sz="2200" dirty="0">
                <a:solidFill>
                  <a:srgbClr val="D21121"/>
                </a:solidFill>
              </a:rPr>
              <a:t>Maxwell S.C. </a:t>
            </a:r>
            <a:r>
              <a:rPr lang="en-US" sz="2200" dirty="0" err="1">
                <a:solidFill>
                  <a:srgbClr val="D21121"/>
                </a:solidFill>
              </a:rPr>
              <a:t>Murison</a:t>
            </a:r>
            <a:r>
              <a:rPr lang="en-US" sz="2200" dirty="0">
                <a:solidFill>
                  <a:srgbClr val="D21121"/>
                </a:solidFill>
              </a:rPr>
              <a:t>, Swansea, U.K</a:t>
            </a:r>
            <a:r>
              <a:rPr lang="en-US" sz="2200" dirty="0" smtClean="0">
                <a:solidFill>
                  <a:srgbClr val="D21121"/>
                </a:solidFill>
              </a:rPr>
              <a:t>.</a:t>
            </a:r>
            <a:endParaRPr lang="en-US" sz="2200" dirty="0">
              <a:solidFill>
                <a:srgbClr val="D21121"/>
              </a:solidFill>
            </a:endParaRPr>
          </a:p>
        </p:txBody>
      </p:sp>
      <p:sp>
        <p:nvSpPr>
          <p:cNvPr id="8" name="Espace réservé du texte 2"/>
          <p:cNvSpPr txBox="1">
            <a:spLocks/>
          </p:cNvSpPr>
          <p:nvPr/>
        </p:nvSpPr>
        <p:spPr>
          <a:xfrm>
            <a:off x="1407884" y="2090059"/>
            <a:ext cx="7141029" cy="439692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1800" u="sng" dirty="0" smtClean="0">
                <a:solidFill>
                  <a:srgbClr val="0F719D"/>
                </a:solidFill>
              </a:rPr>
              <a:t>Methods</a:t>
            </a:r>
            <a:r>
              <a:rPr lang="en-US" sz="1800" dirty="0" smtClean="0">
                <a:solidFill>
                  <a:srgbClr val="0F719D"/>
                </a:solidFill>
              </a:rPr>
              <a:t>:</a:t>
            </a:r>
          </a:p>
          <a:p>
            <a:pPr marL="914400" lvl="1" indent="-457200" algn="l">
              <a:buFont typeface="Arial" pitchFamily="34" charset="0"/>
              <a:buChar char="•"/>
            </a:pPr>
            <a:r>
              <a:rPr lang="en-US" sz="1400" dirty="0">
                <a:solidFill>
                  <a:srgbClr val="0F719D"/>
                </a:solidFill>
              </a:rPr>
              <a:t>Retrospective </a:t>
            </a:r>
            <a:r>
              <a:rPr lang="en-US" sz="1400" dirty="0" smtClean="0">
                <a:solidFill>
                  <a:srgbClr val="0F719D"/>
                </a:solidFill>
              </a:rPr>
              <a:t>study: 110 </a:t>
            </a:r>
            <a:r>
              <a:rPr lang="en-US" sz="1400" dirty="0">
                <a:solidFill>
                  <a:srgbClr val="0F719D"/>
                </a:solidFill>
              </a:rPr>
              <a:t>patients </a:t>
            </a:r>
            <a:r>
              <a:rPr lang="en-US" sz="1400" dirty="0" smtClean="0">
                <a:solidFill>
                  <a:srgbClr val="0F719D"/>
                </a:solidFill>
              </a:rPr>
              <a:t>, 177 </a:t>
            </a:r>
            <a:r>
              <a:rPr lang="en-US" sz="1400" dirty="0">
                <a:solidFill>
                  <a:srgbClr val="0F719D"/>
                </a:solidFill>
              </a:rPr>
              <a:t>biopsy-proven </a:t>
            </a:r>
            <a:r>
              <a:rPr lang="en-US" sz="1400" dirty="0" err="1">
                <a:solidFill>
                  <a:srgbClr val="0F719D"/>
                </a:solidFill>
              </a:rPr>
              <a:t>nBCC</a:t>
            </a:r>
            <a:r>
              <a:rPr lang="en-US" sz="1400" dirty="0">
                <a:solidFill>
                  <a:srgbClr val="0F719D"/>
                </a:solidFill>
              </a:rPr>
              <a:t> </a:t>
            </a:r>
            <a:r>
              <a:rPr lang="en-US" sz="1400" dirty="0" smtClean="0">
                <a:solidFill>
                  <a:srgbClr val="0F719D"/>
                </a:solidFill>
              </a:rPr>
              <a:t>(mainly head </a:t>
            </a:r>
            <a:r>
              <a:rPr lang="en-US" sz="1400" dirty="0">
                <a:solidFill>
                  <a:srgbClr val="0F719D"/>
                </a:solidFill>
              </a:rPr>
              <a:t>and </a:t>
            </a:r>
            <a:r>
              <a:rPr lang="en-US" sz="1400" dirty="0" smtClean="0">
                <a:solidFill>
                  <a:srgbClr val="0F719D"/>
                </a:solidFill>
              </a:rPr>
              <a:t>neck) </a:t>
            </a:r>
            <a:endParaRPr lang="en-US" sz="1400" dirty="0">
              <a:solidFill>
                <a:srgbClr val="0F719D"/>
              </a:solidFill>
            </a:endParaRPr>
          </a:p>
          <a:p>
            <a:pPr marL="457200" indent="-457200" algn="l">
              <a:buFont typeface="Arial" pitchFamily="34" charset="0"/>
              <a:buChar char="•"/>
            </a:pPr>
            <a:r>
              <a:rPr lang="en-US" sz="1800" u="sng" dirty="0">
                <a:solidFill>
                  <a:srgbClr val="0F719D"/>
                </a:solidFill>
              </a:rPr>
              <a:t>Treatment</a:t>
            </a:r>
            <a:r>
              <a:rPr lang="en-US" sz="1800" dirty="0">
                <a:solidFill>
                  <a:srgbClr val="0F719D"/>
                </a:solidFill>
              </a:rPr>
              <a:t>: </a:t>
            </a:r>
          </a:p>
          <a:p>
            <a:pPr marL="914400" lvl="1" indent="-457200" algn="l">
              <a:buFont typeface="Arial" pitchFamily="34" charset="0"/>
              <a:buChar char="•"/>
            </a:pPr>
            <a:r>
              <a:rPr lang="en-US" sz="1400" dirty="0">
                <a:solidFill>
                  <a:srgbClr val="0F719D"/>
                </a:solidFill>
              </a:rPr>
              <a:t>Initial </a:t>
            </a:r>
            <a:r>
              <a:rPr lang="en-US" sz="1400" dirty="0" err="1">
                <a:solidFill>
                  <a:srgbClr val="0F719D"/>
                </a:solidFill>
              </a:rPr>
              <a:t>debulking</a:t>
            </a:r>
            <a:r>
              <a:rPr lang="en-US" sz="1400" dirty="0">
                <a:solidFill>
                  <a:srgbClr val="0F719D"/>
                </a:solidFill>
              </a:rPr>
              <a:t> with </a:t>
            </a:r>
            <a:r>
              <a:rPr lang="en-US" sz="1400" dirty="0" err="1">
                <a:solidFill>
                  <a:srgbClr val="0F719D"/>
                </a:solidFill>
              </a:rPr>
              <a:t>UltraPulse</a:t>
            </a:r>
            <a:r>
              <a:rPr lang="en-US" sz="1400" dirty="0">
                <a:solidFill>
                  <a:srgbClr val="0F719D"/>
                </a:solidFill>
              </a:rPr>
              <a:t> CO2 laser (no bleeding) immediately followed by MAL-PDT (with repeat PDT 1 week later</a:t>
            </a:r>
            <a:r>
              <a:rPr lang="en-US" sz="1400" dirty="0" smtClean="0">
                <a:solidFill>
                  <a:srgbClr val="0F719D"/>
                </a:solidFill>
              </a:rPr>
              <a:t>). PDT </a:t>
            </a:r>
            <a:r>
              <a:rPr lang="en-US" sz="1400" dirty="0">
                <a:solidFill>
                  <a:srgbClr val="0F719D"/>
                </a:solidFill>
              </a:rPr>
              <a:t>was repeated at leas once for 5 lesions</a:t>
            </a:r>
          </a:p>
          <a:p>
            <a:pPr marL="457200" indent="-457200" algn="l">
              <a:buFont typeface="Arial" pitchFamily="34" charset="0"/>
              <a:buChar char="•"/>
            </a:pPr>
            <a:r>
              <a:rPr lang="en-US" sz="1800" u="sng" dirty="0" smtClean="0">
                <a:solidFill>
                  <a:srgbClr val="0F719D"/>
                </a:solidFill>
              </a:rPr>
              <a:t>Results = 5 years follow-up</a:t>
            </a:r>
            <a:r>
              <a:rPr lang="en-US" sz="1800" dirty="0" smtClean="0">
                <a:solidFill>
                  <a:srgbClr val="0F719D"/>
                </a:solidFill>
              </a:rPr>
              <a:t>: </a:t>
            </a:r>
            <a:endParaRPr lang="en-US" sz="1800" dirty="0">
              <a:solidFill>
                <a:srgbClr val="0F719D"/>
              </a:solidFill>
            </a:endParaRPr>
          </a:p>
          <a:p>
            <a:pPr marL="914400" lvl="1" indent="-457200" algn="l">
              <a:buFont typeface="Arial" pitchFamily="34" charset="0"/>
              <a:buChar char="•"/>
            </a:pPr>
            <a:r>
              <a:rPr lang="en-US" sz="1400" dirty="0">
                <a:solidFill>
                  <a:srgbClr val="0F719D"/>
                </a:solidFill>
              </a:rPr>
              <a:t>The total recurrence-free rate was 97.1</a:t>
            </a:r>
            <a:r>
              <a:rPr lang="en-US" sz="1400" dirty="0" smtClean="0">
                <a:solidFill>
                  <a:srgbClr val="0F719D"/>
                </a:solidFill>
              </a:rPr>
              <a:t>%. Recurrences </a:t>
            </a:r>
            <a:r>
              <a:rPr lang="en-US" sz="1400" dirty="0">
                <a:solidFill>
                  <a:srgbClr val="0F719D"/>
                </a:solidFill>
              </a:rPr>
              <a:t>were noted in 5 (2.82%) cases. </a:t>
            </a:r>
          </a:p>
          <a:p>
            <a:pPr marL="914400" lvl="1" indent="-457200" algn="l">
              <a:buFont typeface="Arial" pitchFamily="34" charset="0"/>
              <a:buChar char="•"/>
            </a:pPr>
            <a:r>
              <a:rPr lang="en-US" sz="1400" dirty="0" smtClean="0">
                <a:solidFill>
                  <a:srgbClr val="0F719D"/>
                </a:solidFill>
              </a:rPr>
              <a:t>Less </a:t>
            </a:r>
            <a:r>
              <a:rPr lang="en-US" sz="1400" dirty="0">
                <a:solidFill>
                  <a:srgbClr val="0F719D"/>
                </a:solidFill>
              </a:rPr>
              <a:t>anxiety about laser PDT experience (compared to surgery)</a:t>
            </a:r>
          </a:p>
          <a:p>
            <a:pPr marL="914400" lvl="1" indent="-457200" algn="l">
              <a:buFont typeface="Arial" pitchFamily="34" charset="0"/>
              <a:buChar char="•"/>
            </a:pPr>
            <a:r>
              <a:rPr lang="en-US" sz="1400" dirty="0" smtClean="0">
                <a:solidFill>
                  <a:srgbClr val="0F719D"/>
                </a:solidFill>
              </a:rPr>
              <a:t>Scar less </a:t>
            </a:r>
            <a:r>
              <a:rPr lang="en-US" sz="1400" dirty="0">
                <a:solidFill>
                  <a:srgbClr val="0F719D"/>
                </a:solidFill>
              </a:rPr>
              <a:t>outcome, although mild hypopigmentation was occasionally seen</a:t>
            </a:r>
          </a:p>
          <a:p>
            <a:pPr marL="914400" lvl="1" indent="-457200" algn="l">
              <a:buFont typeface="Arial" pitchFamily="34" charset="0"/>
              <a:buChar char="•"/>
            </a:pPr>
            <a:r>
              <a:rPr lang="en-US" sz="1400" dirty="0">
                <a:solidFill>
                  <a:srgbClr val="0F719D"/>
                </a:solidFill>
              </a:rPr>
              <a:t>Some discomfort is experienced with conventional red LED PDT (mean pain 6.3 </a:t>
            </a:r>
            <a:r>
              <a:rPr lang="en-US" sz="1400" dirty="0" err="1">
                <a:solidFill>
                  <a:srgbClr val="0F719D"/>
                </a:solidFill>
              </a:rPr>
              <a:t>vs</a:t>
            </a:r>
            <a:r>
              <a:rPr lang="en-US" sz="1400" dirty="0">
                <a:solidFill>
                  <a:srgbClr val="0F719D"/>
                </a:solidFill>
              </a:rPr>
              <a:t> 4 for surgery). Pain </a:t>
            </a:r>
            <a:r>
              <a:rPr lang="en-US" sz="1400" dirty="0" smtClean="0">
                <a:solidFill>
                  <a:srgbClr val="0F719D"/>
                </a:solidFill>
              </a:rPr>
              <a:t>almost disappeared  with Intense </a:t>
            </a:r>
            <a:r>
              <a:rPr lang="en-US" sz="1400" dirty="0">
                <a:solidFill>
                  <a:srgbClr val="0F719D"/>
                </a:solidFill>
              </a:rPr>
              <a:t>Pulse Light.</a:t>
            </a:r>
          </a:p>
          <a:p>
            <a:pPr marL="914400" lvl="1" indent="-457200" algn="l">
              <a:buFont typeface="Arial" pitchFamily="34" charset="0"/>
              <a:buChar char="•"/>
            </a:pPr>
            <a:r>
              <a:rPr lang="en-US" sz="1400" dirty="0">
                <a:solidFill>
                  <a:srgbClr val="0F719D"/>
                </a:solidFill>
              </a:rPr>
              <a:t>Cost calculation (2007): 350£ surgery </a:t>
            </a:r>
            <a:r>
              <a:rPr lang="en-US" sz="1400" dirty="0" err="1">
                <a:solidFill>
                  <a:srgbClr val="0F719D"/>
                </a:solidFill>
              </a:rPr>
              <a:t>vs</a:t>
            </a:r>
            <a:r>
              <a:rPr lang="en-US" sz="1400" dirty="0">
                <a:solidFill>
                  <a:srgbClr val="0F719D"/>
                </a:solidFill>
              </a:rPr>
              <a:t> 144£ </a:t>
            </a:r>
            <a:r>
              <a:rPr lang="en-US" sz="1400" dirty="0" smtClean="0">
                <a:solidFill>
                  <a:srgbClr val="0F719D"/>
                </a:solidFill>
              </a:rPr>
              <a:t>laser-PDT</a:t>
            </a:r>
            <a:endParaRPr lang="en-US" sz="1400" dirty="0">
              <a:solidFill>
                <a:srgbClr val="0F719D"/>
              </a:solidFill>
            </a:endParaRPr>
          </a:p>
          <a:p>
            <a:pPr marL="457200" indent="-457200" algn="l">
              <a:buFont typeface="Arial" pitchFamily="34" charset="0"/>
              <a:buChar char="•"/>
            </a:pPr>
            <a:r>
              <a:rPr lang="en-US" sz="1800" u="sng" dirty="0">
                <a:solidFill>
                  <a:srgbClr val="0F719D"/>
                </a:solidFill>
              </a:rPr>
              <a:t>Conclusions</a:t>
            </a:r>
            <a:r>
              <a:rPr lang="en-US" sz="1800" dirty="0">
                <a:solidFill>
                  <a:srgbClr val="0F719D"/>
                </a:solidFill>
              </a:rPr>
              <a:t>: </a:t>
            </a:r>
            <a:r>
              <a:rPr lang="en-US" sz="1800" dirty="0" smtClean="0">
                <a:solidFill>
                  <a:srgbClr val="0F719D"/>
                </a:solidFill>
              </a:rPr>
              <a:t> Combined </a:t>
            </a:r>
            <a:r>
              <a:rPr lang="en-US" sz="1800" dirty="0">
                <a:solidFill>
                  <a:srgbClr val="0F719D"/>
                </a:solidFill>
              </a:rPr>
              <a:t>CO2 laser </a:t>
            </a:r>
            <a:r>
              <a:rPr lang="en-US" sz="1800" dirty="0" smtClean="0">
                <a:solidFill>
                  <a:srgbClr val="0F719D"/>
                </a:solidFill>
              </a:rPr>
              <a:t>and PDT have equivalent cure </a:t>
            </a:r>
            <a:r>
              <a:rPr lang="en-US" sz="1800" dirty="0">
                <a:solidFill>
                  <a:srgbClr val="0F719D"/>
                </a:solidFill>
              </a:rPr>
              <a:t>rates to surgery </a:t>
            </a:r>
            <a:r>
              <a:rPr lang="en-US" sz="1800" dirty="0" smtClean="0">
                <a:solidFill>
                  <a:srgbClr val="0F719D"/>
                </a:solidFill>
              </a:rPr>
              <a:t>for </a:t>
            </a:r>
            <a:r>
              <a:rPr lang="en-US" sz="1800" dirty="0" err="1" smtClean="0">
                <a:solidFill>
                  <a:srgbClr val="0F719D"/>
                </a:solidFill>
              </a:rPr>
              <a:t>nBCC</a:t>
            </a:r>
            <a:r>
              <a:rPr lang="en-US" sz="1800" dirty="0" smtClean="0">
                <a:solidFill>
                  <a:srgbClr val="0F719D"/>
                </a:solidFill>
              </a:rPr>
              <a:t> and provide </a:t>
            </a:r>
            <a:r>
              <a:rPr lang="en-US" sz="1800" dirty="0">
                <a:solidFill>
                  <a:srgbClr val="0F719D"/>
                </a:solidFill>
              </a:rPr>
              <a:t>cure often with </a:t>
            </a:r>
            <a:r>
              <a:rPr lang="en-US" sz="1800" dirty="0" err="1">
                <a:solidFill>
                  <a:srgbClr val="0F719D"/>
                </a:solidFill>
              </a:rPr>
              <a:t>scarless</a:t>
            </a:r>
            <a:r>
              <a:rPr lang="en-US" sz="1800" dirty="0">
                <a:solidFill>
                  <a:srgbClr val="0F719D"/>
                </a:solidFill>
              </a:rPr>
              <a:t> </a:t>
            </a:r>
            <a:r>
              <a:rPr lang="en-US" sz="1800" dirty="0" smtClean="0">
                <a:solidFill>
                  <a:srgbClr val="0F719D"/>
                </a:solidFill>
              </a:rPr>
              <a:t>outcomes</a:t>
            </a:r>
            <a:r>
              <a:rPr lang="en-US" sz="1800" dirty="0">
                <a:solidFill>
                  <a:srgbClr val="0F719D"/>
                </a:solidFill>
              </a:rPr>
              <a:t>.</a:t>
            </a: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25</a:t>
            </a:fld>
            <a:endParaRPr lang="fr-FR" dirty="0">
              <a:solidFill>
                <a:prstClr val="black">
                  <a:tint val="75000"/>
                </a:prstClr>
              </a:solidFill>
            </a:endParaRPr>
          </a:p>
        </p:txBody>
      </p:sp>
      <p:sp>
        <p:nvSpPr>
          <p:cNvPr id="6" name="Espace réservé du pied de page 4"/>
          <p:cNvSpPr>
            <a:spLocks noGrp="1"/>
          </p:cNvSpPr>
          <p:nvPr>
            <p:ph type="ftr" sz="quarter" idx="4294967295"/>
          </p:nvPr>
        </p:nvSpPr>
        <p:spPr>
          <a:xfrm>
            <a:off x="3047995" y="6428920"/>
            <a:ext cx="35850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nSpc>
                <a:spcPct val="80000"/>
              </a:lnSpc>
            </a:pPr>
            <a:r>
              <a:rPr lang="en-GB" dirty="0" err="1"/>
              <a:t>Shokrollahi</a:t>
            </a:r>
            <a:r>
              <a:rPr lang="en-GB" dirty="0"/>
              <a:t>  et al. Annals of Plastic </a:t>
            </a:r>
            <a:r>
              <a:rPr lang="en-GB" dirty="0" smtClean="0"/>
              <a:t>Surgery 2013</a:t>
            </a:r>
            <a:endParaRPr lang="en-GB" dirty="0"/>
          </a:p>
        </p:txBody>
      </p:sp>
    </p:spTree>
    <p:extLst>
      <p:ext uri="{BB962C8B-B14F-4D97-AF65-F5344CB8AC3E}">
        <p14:creationId xmlns:p14="http://schemas.microsoft.com/office/powerpoint/2010/main" val="1974173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6" y="1"/>
            <a:ext cx="7395028" cy="63862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D21121"/>
                </a:solidFill>
              </a:rPr>
              <a:t>Hot </a:t>
            </a:r>
            <a:r>
              <a:rPr lang="fr-FR" sz="3600" dirty="0" err="1" smtClean="0">
                <a:solidFill>
                  <a:srgbClr val="D21121"/>
                </a:solidFill>
              </a:rPr>
              <a:t>topics</a:t>
            </a:r>
            <a:r>
              <a:rPr lang="fr-FR" sz="3600" dirty="0" smtClean="0">
                <a:solidFill>
                  <a:srgbClr val="D21121"/>
                </a:solidFill>
              </a:rPr>
              <a:t> 2013</a:t>
            </a:r>
            <a:endParaRPr lang="fr-FR" sz="3600" dirty="0">
              <a:solidFill>
                <a:srgbClr val="D21121"/>
              </a:solidFill>
            </a:endParaRPr>
          </a:p>
        </p:txBody>
      </p:sp>
      <p:sp>
        <p:nvSpPr>
          <p:cNvPr id="8" name="Espace réservé du texte 2"/>
          <p:cNvSpPr txBox="1">
            <a:spLocks/>
          </p:cNvSpPr>
          <p:nvPr/>
        </p:nvSpPr>
        <p:spPr>
          <a:xfrm>
            <a:off x="1524000" y="1233713"/>
            <a:ext cx="7162800" cy="54877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itchFamily="34" charset="0"/>
              <a:buChar char="•"/>
            </a:pPr>
            <a:r>
              <a:rPr lang="en-US" sz="1400" b="1" dirty="0">
                <a:solidFill>
                  <a:srgbClr val="D21121"/>
                </a:solidFill>
              </a:rPr>
              <a:t>New guidelines and </a:t>
            </a:r>
            <a:r>
              <a:rPr lang="en-US" sz="1400" b="1" dirty="0" smtClean="0">
                <a:solidFill>
                  <a:srgbClr val="D21121"/>
                </a:solidFill>
              </a:rPr>
              <a:t>consensus</a:t>
            </a:r>
          </a:p>
          <a:p>
            <a:pPr marL="285750" indent="-285750" algn="l">
              <a:buFont typeface="Wingdings" pitchFamily="2" charset="2"/>
              <a:buChar char="ü"/>
            </a:pPr>
            <a:r>
              <a:rPr lang="en-US" sz="1200" dirty="0">
                <a:solidFill>
                  <a:srgbClr val="0F719D"/>
                </a:solidFill>
                <a:hlinkClick r:id="rId2" action="ppaction://hlinksldjump"/>
              </a:rPr>
              <a:t>New guidelines for PDT</a:t>
            </a:r>
            <a:r>
              <a:rPr lang="en-US" sz="1200" dirty="0">
                <a:solidFill>
                  <a:srgbClr val="0F719D"/>
                </a:solidFill>
              </a:rPr>
              <a:t>. </a:t>
            </a:r>
            <a:r>
              <a:rPr lang="en-US" sz="1200" dirty="0" smtClean="0">
                <a:solidFill>
                  <a:schemeClr val="tx1"/>
                </a:solidFill>
              </a:rPr>
              <a:t>LR </a:t>
            </a:r>
            <a:r>
              <a:rPr lang="en-US" sz="1200" dirty="0">
                <a:solidFill>
                  <a:schemeClr val="tx1"/>
                </a:solidFill>
              </a:rPr>
              <a:t>Braathen, </a:t>
            </a:r>
            <a:r>
              <a:rPr lang="en-US" sz="1200" dirty="0" smtClean="0">
                <a:solidFill>
                  <a:schemeClr val="tx1"/>
                </a:solidFill>
              </a:rPr>
              <a:t>Switzerland </a:t>
            </a:r>
            <a:r>
              <a:rPr lang="en-US" sz="1200" dirty="0">
                <a:solidFill>
                  <a:schemeClr val="tx1"/>
                </a:solidFill>
              </a:rPr>
              <a:t>and </a:t>
            </a:r>
            <a:r>
              <a:rPr lang="en-US" sz="1200" dirty="0" smtClean="0">
                <a:solidFill>
                  <a:schemeClr val="tx1"/>
                </a:solidFill>
              </a:rPr>
              <a:t>CA Morton, UK</a:t>
            </a:r>
            <a:endParaRPr lang="en-US" sz="1200" dirty="0">
              <a:solidFill>
                <a:schemeClr val="tx1"/>
              </a:solidFill>
            </a:endParaRPr>
          </a:p>
          <a:p>
            <a:pPr marL="285750" indent="-285750" algn="l">
              <a:buFont typeface="Wingdings" pitchFamily="2" charset="2"/>
              <a:buChar char="ü"/>
            </a:pPr>
            <a:r>
              <a:rPr lang="en-US" sz="1200" dirty="0">
                <a:solidFill>
                  <a:srgbClr val="0F719D"/>
                </a:solidFill>
                <a:hlinkClick r:id="rId3" action="ppaction://hlinksldjump"/>
              </a:rPr>
              <a:t>German </a:t>
            </a:r>
            <a:r>
              <a:rPr lang="en-US" sz="1200" dirty="0" smtClean="0">
                <a:solidFill>
                  <a:srgbClr val="0F719D"/>
                </a:solidFill>
                <a:hlinkClick r:id="rId3" action="ppaction://hlinksldjump"/>
              </a:rPr>
              <a:t>consensus </a:t>
            </a:r>
            <a:r>
              <a:rPr lang="en-US" sz="1200" dirty="0">
                <a:solidFill>
                  <a:srgbClr val="0F719D"/>
                </a:solidFill>
                <a:hlinkClick r:id="rId3" action="ppaction://hlinksldjump"/>
              </a:rPr>
              <a:t>on PDT for skin </a:t>
            </a:r>
            <a:r>
              <a:rPr lang="en-US" sz="1200" dirty="0" smtClean="0">
                <a:solidFill>
                  <a:srgbClr val="0F719D"/>
                </a:solidFill>
                <a:hlinkClick r:id="rId3" action="ppaction://hlinksldjump"/>
              </a:rPr>
              <a:t>rejuvenation. </a:t>
            </a:r>
            <a:r>
              <a:rPr lang="en-US" sz="1200" dirty="0" smtClean="0">
                <a:solidFill>
                  <a:schemeClr val="tx1"/>
                </a:solidFill>
              </a:rPr>
              <a:t>RM Szeimies, Germany</a:t>
            </a:r>
            <a:endParaRPr lang="en-US" sz="1600" b="1" dirty="0">
              <a:solidFill>
                <a:srgbClr val="D21121"/>
              </a:solidFill>
            </a:endParaRPr>
          </a:p>
          <a:p>
            <a:pPr marL="285750" indent="-285750" algn="l">
              <a:buFont typeface="Arial" pitchFamily="34" charset="0"/>
              <a:buChar char="•"/>
            </a:pPr>
            <a:r>
              <a:rPr lang="en-US" sz="1400" b="1" dirty="0" smtClean="0">
                <a:solidFill>
                  <a:srgbClr val="D21121"/>
                </a:solidFill>
              </a:rPr>
              <a:t>Daylight-PDT</a:t>
            </a:r>
          </a:p>
          <a:p>
            <a:pPr marL="285750" indent="-285750" algn="l">
              <a:buFont typeface="Wingdings" pitchFamily="2" charset="2"/>
              <a:buChar char="ü"/>
            </a:pPr>
            <a:r>
              <a:rPr lang="en-US" sz="1200" dirty="0" smtClean="0">
                <a:solidFill>
                  <a:srgbClr val="0F719D"/>
                </a:solidFill>
                <a:hlinkClick r:id="rId4" action="ppaction://hlinksldjump"/>
              </a:rPr>
              <a:t>Efficacy </a:t>
            </a:r>
            <a:r>
              <a:rPr lang="en-US" sz="1200" dirty="0">
                <a:solidFill>
                  <a:srgbClr val="0F719D"/>
                </a:solidFill>
                <a:hlinkClick r:id="rId4" action="ppaction://hlinksldjump"/>
              </a:rPr>
              <a:t>and safety of MAL cream activated by natural daylight in AK: a randomized, investigator blinded, controlled, phase 3 </a:t>
            </a:r>
            <a:r>
              <a:rPr lang="en-US" sz="1200" dirty="0" smtClean="0">
                <a:solidFill>
                  <a:srgbClr val="0F719D"/>
                </a:solidFill>
                <a:hlinkClick r:id="rId4" action="ppaction://hlinksldjump"/>
              </a:rPr>
              <a:t>study</a:t>
            </a:r>
            <a:r>
              <a:rPr lang="en-US" sz="1200" dirty="0" smtClean="0">
                <a:solidFill>
                  <a:srgbClr val="0F719D"/>
                </a:solidFill>
              </a:rPr>
              <a:t>. </a:t>
            </a:r>
            <a:r>
              <a:rPr lang="en-US" sz="1200" dirty="0" smtClean="0">
                <a:solidFill>
                  <a:schemeClr val="tx1"/>
                </a:solidFill>
              </a:rPr>
              <a:t>S </a:t>
            </a:r>
            <a:r>
              <a:rPr lang="en-US" sz="1200" dirty="0" err="1" smtClean="0">
                <a:solidFill>
                  <a:schemeClr val="tx1"/>
                </a:solidFill>
              </a:rPr>
              <a:t>Shumack</a:t>
            </a:r>
            <a:r>
              <a:rPr lang="en-US" sz="1200" dirty="0" smtClean="0">
                <a:solidFill>
                  <a:schemeClr val="tx1"/>
                </a:solidFill>
              </a:rPr>
              <a:t>, Australia</a:t>
            </a:r>
            <a:endParaRPr lang="en-US" sz="1200" dirty="0">
              <a:solidFill>
                <a:schemeClr val="tx1"/>
              </a:solidFill>
            </a:endParaRPr>
          </a:p>
          <a:p>
            <a:pPr marL="285750" indent="-285750" algn="l">
              <a:buFont typeface="Wingdings" pitchFamily="2" charset="2"/>
              <a:buChar char="ü"/>
            </a:pPr>
            <a:r>
              <a:rPr lang="en-US" sz="1200" dirty="0" smtClean="0">
                <a:solidFill>
                  <a:srgbClr val="0F719D"/>
                </a:solidFill>
                <a:hlinkClick r:id="rId5" action="ppaction://hlinksldjump"/>
              </a:rPr>
              <a:t>Daylight </a:t>
            </a:r>
            <a:r>
              <a:rPr lang="en-US" sz="1200" dirty="0">
                <a:solidFill>
                  <a:srgbClr val="0F719D"/>
                </a:solidFill>
                <a:hlinkClick r:id="rId5" action="ppaction://hlinksldjump"/>
              </a:rPr>
              <a:t>PDT for </a:t>
            </a:r>
            <a:r>
              <a:rPr lang="en-US" sz="1200" dirty="0" err="1" smtClean="0">
                <a:solidFill>
                  <a:srgbClr val="0F719D"/>
                </a:solidFill>
                <a:hlinkClick r:id="rId5" action="ppaction://hlinksldjump"/>
              </a:rPr>
              <a:t>leishmaniasis</a:t>
            </a:r>
            <a:r>
              <a:rPr lang="en-US" sz="1200" dirty="0" smtClean="0">
                <a:solidFill>
                  <a:srgbClr val="0F719D"/>
                </a:solidFill>
              </a:rPr>
              <a:t>. </a:t>
            </a:r>
            <a:r>
              <a:rPr lang="en-US" sz="1200" dirty="0" smtClean="0">
                <a:solidFill>
                  <a:schemeClr val="tx1"/>
                </a:solidFill>
              </a:rPr>
              <a:t>CD </a:t>
            </a:r>
            <a:r>
              <a:rPr lang="en-US" sz="1200" dirty="0" err="1" smtClean="0">
                <a:solidFill>
                  <a:schemeClr val="tx1"/>
                </a:solidFill>
              </a:rPr>
              <a:t>Enk</a:t>
            </a:r>
            <a:r>
              <a:rPr lang="en-US" sz="1200" dirty="0">
                <a:solidFill>
                  <a:schemeClr val="tx1"/>
                </a:solidFill>
              </a:rPr>
              <a:t>, </a:t>
            </a:r>
            <a:r>
              <a:rPr lang="en-US" sz="1200" dirty="0" smtClean="0">
                <a:solidFill>
                  <a:schemeClr val="tx1"/>
                </a:solidFill>
              </a:rPr>
              <a:t>Israel</a:t>
            </a:r>
          </a:p>
          <a:p>
            <a:pPr marL="285750" indent="-285750" algn="l">
              <a:buFont typeface="Wingdings" pitchFamily="2" charset="2"/>
              <a:buChar char="ü"/>
            </a:pPr>
            <a:r>
              <a:rPr lang="en-US" sz="1200" dirty="0">
                <a:solidFill>
                  <a:srgbClr val="0F719D"/>
                </a:solidFill>
                <a:hlinkClick r:id="rId6" action="ppaction://hlinksldjump"/>
              </a:rPr>
              <a:t>Optimizing the amount of </a:t>
            </a:r>
            <a:r>
              <a:rPr lang="en-US" sz="1200" dirty="0" smtClean="0">
                <a:solidFill>
                  <a:srgbClr val="0F719D"/>
                </a:solidFill>
                <a:hlinkClick r:id="rId6" action="ppaction://hlinksldjump"/>
              </a:rPr>
              <a:t>Metvix® </a:t>
            </a:r>
            <a:r>
              <a:rPr lang="en-US" sz="1200" dirty="0">
                <a:solidFill>
                  <a:srgbClr val="0F719D"/>
                </a:solidFill>
                <a:hlinkClick r:id="rId6" action="ppaction://hlinksldjump"/>
              </a:rPr>
              <a:t>used in daylight PDT</a:t>
            </a:r>
            <a:r>
              <a:rPr lang="en-US" sz="1200" dirty="0">
                <a:solidFill>
                  <a:srgbClr val="0F719D"/>
                </a:solidFill>
              </a:rPr>
              <a:t>.</a:t>
            </a:r>
            <a:r>
              <a:rPr lang="en-US" sz="1200" dirty="0">
                <a:solidFill>
                  <a:schemeClr val="tx1"/>
                </a:solidFill>
              </a:rPr>
              <a:t> HC </a:t>
            </a:r>
            <a:r>
              <a:rPr lang="en-US" sz="1200" dirty="0" err="1">
                <a:solidFill>
                  <a:schemeClr val="tx1"/>
                </a:solidFill>
              </a:rPr>
              <a:t>Wulf</a:t>
            </a:r>
            <a:r>
              <a:rPr lang="en-US" sz="1200" dirty="0">
                <a:solidFill>
                  <a:schemeClr val="tx1"/>
                </a:solidFill>
              </a:rPr>
              <a:t>, </a:t>
            </a:r>
            <a:r>
              <a:rPr lang="en-US" sz="1200" dirty="0" smtClean="0">
                <a:solidFill>
                  <a:schemeClr val="tx1"/>
                </a:solidFill>
              </a:rPr>
              <a:t>Denmark</a:t>
            </a:r>
            <a:endParaRPr lang="en-US" sz="1200" b="1" dirty="0">
              <a:solidFill>
                <a:srgbClr val="D21121"/>
              </a:solidFill>
            </a:endParaRPr>
          </a:p>
          <a:p>
            <a:pPr marL="285750" indent="-285750" algn="l">
              <a:buFont typeface="Arial" pitchFamily="34" charset="0"/>
              <a:buChar char="•"/>
            </a:pPr>
            <a:r>
              <a:rPr lang="en-US" sz="1400" b="1" dirty="0">
                <a:solidFill>
                  <a:srgbClr val="D21121"/>
                </a:solidFill>
              </a:rPr>
              <a:t>Latest </a:t>
            </a:r>
            <a:r>
              <a:rPr lang="en-US" sz="1400" b="1" dirty="0" smtClean="0">
                <a:solidFill>
                  <a:srgbClr val="D21121"/>
                </a:solidFill>
              </a:rPr>
              <a:t>news</a:t>
            </a:r>
          </a:p>
          <a:p>
            <a:pPr marL="285750" indent="-285750" algn="l">
              <a:buFont typeface="Wingdings" pitchFamily="2" charset="2"/>
              <a:buChar char="ü"/>
            </a:pPr>
            <a:r>
              <a:rPr lang="en-US" sz="1200" dirty="0">
                <a:solidFill>
                  <a:srgbClr val="0F719D"/>
                </a:solidFill>
                <a:hlinkClick r:id="rId7" action="ppaction://hlinksldjump"/>
              </a:rPr>
              <a:t>Pulsed Dye Laser mediated photodynamic therapy for actinic keratosis: Results of a randomized clinical </a:t>
            </a:r>
            <a:r>
              <a:rPr lang="en-US" sz="1200" dirty="0" smtClean="0">
                <a:solidFill>
                  <a:srgbClr val="0F719D"/>
                </a:solidFill>
                <a:hlinkClick r:id="rId7" action="ppaction://hlinksldjump"/>
              </a:rPr>
              <a:t>trial</a:t>
            </a:r>
            <a:r>
              <a:rPr lang="en-US" sz="1200" dirty="0" smtClean="0">
                <a:solidFill>
                  <a:srgbClr val="0F719D"/>
                </a:solidFill>
              </a:rPr>
              <a:t>. </a:t>
            </a:r>
            <a:r>
              <a:rPr lang="en-US" sz="1200" dirty="0" smtClean="0">
                <a:solidFill>
                  <a:schemeClr val="tx1"/>
                </a:solidFill>
              </a:rPr>
              <a:t>J </a:t>
            </a:r>
            <a:r>
              <a:rPr lang="en-US" sz="1200" dirty="0" err="1">
                <a:solidFill>
                  <a:schemeClr val="tx1"/>
                </a:solidFill>
              </a:rPr>
              <a:t>Kessels</a:t>
            </a:r>
            <a:r>
              <a:rPr lang="en-US" sz="1200" dirty="0">
                <a:solidFill>
                  <a:schemeClr val="tx1"/>
                </a:solidFill>
              </a:rPr>
              <a:t>, </a:t>
            </a:r>
            <a:r>
              <a:rPr lang="en-US" sz="1200" dirty="0" smtClean="0">
                <a:solidFill>
                  <a:schemeClr val="tx1"/>
                </a:solidFill>
              </a:rPr>
              <a:t>The </a:t>
            </a:r>
            <a:r>
              <a:rPr lang="en-US" sz="1200" dirty="0">
                <a:solidFill>
                  <a:schemeClr val="tx1"/>
                </a:solidFill>
              </a:rPr>
              <a:t>Netherlands</a:t>
            </a:r>
          </a:p>
          <a:p>
            <a:pPr marL="285750" indent="-285750" algn="l">
              <a:buFont typeface="Wingdings" pitchFamily="2" charset="2"/>
              <a:buChar char="ü"/>
            </a:pPr>
            <a:r>
              <a:rPr lang="en-US" sz="1200" dirty="0">
                <a:solidFill>
                  <a:srgbClr val="0F719D"/>
                </a:solidFill>
                <a:hlinkClick r:id="rId8" action="ppaction://hlinksldjump"/>
              </a:rPr>
              <a:t>PDT with nitrous oxide </a:t>
            </a:r>
            <a:r>
              <a:rPr lang="en-US" sz="1200" dirty="0" smtClean="0">
                <a:solidFill>
                  <a:srgbClr val="0F719D"/>
                </a:solidFill>
                <a:hlinkClick r:id="rId8" action="ppaction://hlinksldjump"/>
              </a:rPr>
              <a:t>sedation</a:t>
            </a:r>
            <a:r>
              <a:rPr lang="en-US" sz="1200" dirty="0" smtClean="0">
                <a:solidFill>
                  <a:srgbClr val="0F719D"/>
                </a:solidFill>
              </a:rPr>
              <a:t>. </a:t>
            </a:r>
            <a:r>
              <a:rPr lang="en-US" sz="1200" dirty="0" smtClean="0">
                <a:solidFill>
                  <a:schemeClr val="tx1"/>
                </a:solidFill>
              </a:rPr>
              <a:t>I </a:t>
            </a:r>
            <a:r>
              <a:rPr lang="en-US" sz="1200" dirty="0" err="1" smtClean="0">
                <a:solidFill>
                  <a:schemeClr val="tx1"/>
                </a:solidFill>
              </a:rPr>
              <a:t>Polimón-Olabarrieta</a:t>
            </a:r>
            <a:r>
              <a:rPr lang="en-US" sz="1200" dirty="0">
                <a:solidFill>
                  <a:schemeClr val="tx1"/>
                </a:solidFill>
              </a:rPr>
              <a:t>, </a:t>
            </a:r>
            <a:r>
              <a:rPr lang="en-US" sz="1200" dirty="0" smtClean="0">
                <a:solidFill>
                  <a:schemeClr val="tx1"/>
                </a:solidFill>
              </a:rPr>
              <a:t>Spain</a:t>
            </a:r>
          </a:p>
          <a:p>
            <a:pPr marL="285750" indent="-285750" algn="l">
              <a:buFont typeface="Wingdings" pitchFamily="2" charset="2"/>
              <a:buChar char="ü"/>
            </a:pPr>
            <a:r>
              <a:rPr lang="en-US" sz="1200" dirty="0">
                <a:solidFill>
                  <a:srgbClr val="0F719D"/>
                </a:solidFill>
                <a:hlinkClick r:id="rId9" action="ppaction://hlinksldjump"/>
              </a:rPr>
              <a:t>A randomized trial of PDT, CO2-Laser, </a:t>
            </a:r>
            <a:r>
              <a:rPr lang="en-US" sz="1200" dirty="0" err="1">
                <a:solidFill>
                  <a:srgbClr val="0F719D"/>
                </a:solidFill>
                <a:hlinkClick r:id="rId9" action="ppaction://hlinksldjump"/>
              </a:rPr>
              <a:t>diclofenac</a:t>
            </a:r>
            <a:r>
              <a:rPr lang="en-US" sz="1200" dirty="0">
                <a:solidFill>
                  <a:srgbClr val="0F719D"/>
                </a:solidFill>
                <a:hlinkClick r:id="rId9" action="ppaction://hlinksldjump"/>
              </a:rPr>
              <a:t> gel and </a:t>
            </a:r>
            <a:r>
              <a:rPr lang="en-US" sz="1200" dirty="0" err="1">
                <a:solidFill>
                  <a:srgbClr val="0F719D"/>
                </a:solidFill>
                <a:hlinkClick r:id="rId9" action="ppaction://hlinksldjump"/>
              </a:rPr>
              <a:t>cryotherapy</a:t>
            </a:r>
            <a:r>
              <a:rPr lang="en-US" sz="1200" dirty="0">
                <a:solidFill>
                  <a:srgbClr val="0F719D"/>
                </a:solidFill>
                <a:hlinkClick r:id="rId9" action="ppaction://hlinksldjump"/>
              </a:rPr>
              <a:t> for </a:t>
            </a:r>
            <a:r>
              <a:rPr lang="en-US" sz="1200" dirty="0" smtClean="0">
                <a:solidFill>
                  <a:srgbClr val="0F719D"/>
                </a:solidFill>
                <a:hlinkClick r:id="rId9" action="ppaction://hlinksldjump"/>
              </a:rPr>
              <a:t>AK</a:t>
            </a:r>
            <a:r>
              <a:rPr lang="en-US" sz="1200" dirty="0" smtClean="0">
                <a:solidFill>
                  <a:srgbClr val="0F719D"/>
                </a:solidFill>
              </a:rPr>
              <a:t>. </a:t>
            </a:r>
            <a:r>
              <a:rPr lang="en-US" sz="1200" dirty="0" smtClean="0">
                <a:solidFill>
                  <a:schemeClr val="tx1"/>
                </a:solidFill>
              </a:rPr>
              <a:t>PG Calzavara-Pinton</a:t>
            </a:r>
            <a:r>
              <a:rPr lang="en-US" sz="1200" dirty="0">
                <a:solidFill>
                  <a:schemeClr val="tx1"/>
                </a:solidFill>
              </a:rPr>
              <a:t>, </a:t>
            </a:r>
            <a:r>
              <a:rPr lang="en-US" sz="1200" dirty="0" smtClean="0">
                <a:solidFill>
                  <a:schemeClr val="tx1"/>
                </a:solidFill>
              </a:rPr>
              <a:t>Italy</a:t>
            </a:r>
          </a:p>
          <a:p>
            <a:pPr marL="285750" indent="-285750" algn="l">
              <a:buFont typeface="Wingdings" pitchFamily="2" charset="2"/>
              <a:buChar char="ü"/>
            </a:pPr>
            <a:r>
              <a:rPr lang="en-US" sz="1200" dirty="0">
                <a:solidFill>
                  <a:srgbClr val="0F719D"/>
                </a:solidFill>
                <a:hlinkClick r:id="rId10" action="ppaction://hlinksldjump"/>
              </a:rPr>
              <a:t>Comparison of lesion vs. field treatment with PDT</a:t>
            </a:r>
            <a:r>
              <a:rPr lang="fr-FR" sz="1200" dirty="0">
                <a:solidFill>
                  <a:srgbClr val="0F719D"/>
                </a:solidFill>
                <a:hlinkClick r:id="rId10" action="ppaction://hlinksldjump"/>
              </a:rPr>
              <a:t> </a:t>
            </a:r>
            <a:r>
              <a:rPr lang="en-US" sz="1200" dirty="0">
                <a:solidFill>
                  <a:srgbClr val="0F719D"/>
                </a:solidFill>
                <a:hlinkClick r:id="rId10" action="ppaction://hlinksldjump"/>
              </a:rPr>
              <a:t>in AK prevention: first preliminary results</a:t>
            </a:r>
            <a:r>
              <a:rPr lang="fr-FR" sz="1200" dirty="0">
                <a:solidFill>
                  <a:srgbClr val="0F719D"/>
                </a:solidFill>
                <a:hlinkClick r:id="rId10" action="ppaction://hlinksldjump"/>
              </a:rPr>
              <a:t>. </a:t>
            </a:r>
            <a:r>
              <a:rPr lang="en-US" sz="1200" dirty="0">
                <a:solidFill>
                  <a:schemeClr val="tx1"/>
                </a:solidFill>
              </a:rPr>
              <a:t>RMJP </a:t>
            </a:r>
            <a:r>
              <a:rPr lang="en-US" sz="1200" dirty="0" err="1">
                <a:solidFill>
                  <a:schemeClr val="tx1"/>
                </a:solidFill>
              </a:rPr>
              <a:t>Gerritsen</a:t>
            </a:r>
            <a:r>
              <a:rPr lang="en-US" sz="1200" dirty="0">
                <a:solidFill>
                  <a:schemeClr val="tx1"/>
                </a:solidFill>
              </a:rPr>
              <a:t>, The Netherlands</a:t>
            </a:r>
            <a:endParaRPr lang="fr-FR" sz="1200" dirty="0">
              <a:solidFill>
                <a:schemeClr val="tx1"/>
              </a:solidFill>
            </a:endParaRPr>
          </a:p>
          <a:p>
            <a:pPr marL="285750" indent="-285750" algn="l">
              <a:buFont typeface="Wingdings" pitchFamily="2" charset="2"/>
              <a:buChar char="ü"/>
            </a:pPr>
            <a:r>
              <a:rPr lang="en-US" sz="1200" dirty="0" smtClean="0">
                <a:solidFill>
                  <a:srgbClr val="0F719D"/>
                </a:solidFill>
                <a:hlinkClick r:id="rId11" action="ppaction://hlinksldjump"/>
              </a:rPr>
              <a:t>PDT </a:t>
            </a:r>
            <a:r>
              <a:rPr lang="en-US" sz="1200" dirty="0">
                <a:solidFill>
                  <a:srgbClr val="0F719D"/>
                </a:solidFill>
                <a:hlinkClick r:id="rId11" action="ppaction://hlinksldjump"/>
              </a:rPr>
              <a:t>versus topical </a:t>
            </a:r>
            <a:r>
              <a:rPr lang="en-US" sz="1200" dirty="0" err="1">
                <a:solidFill>
                  <a:srgbClr val="0F719D"/>
                </a:solidFill>
                <a:hlinkClick r:id="rId11" action="ppaction://hlinksldjump"/>
              </a:rPr>
              <a:t>imiquimod</a:t>
            </a:r>
            <a:r>
              <a:rPr lang="en-US" sz="1200" dirty="0">
                <a:solidFill>
                  <a:srgbClr val="0F719D"/>
                </a:solidFill>
                <a:hlinkClick r:id="rId11" action="ppaction://hlinksldjump"/>
              </a:rPr>
              <a:t> versus topical 5-fluorouracil for treatment of superficial BCC: a single blind, </a:t>
            </a:r>
            <a:r>
              <a:rPr lang="en-US" sz="1200" dirty="0" err="1">
                <a:solidFill>
                  <a:srgbClr val="0F719D"/>
                </a:solidFill>
                <a:hlinkClick r:id="rId11" action="ppaction://hlinksldjump"/>
              </a:rPr>
              <a:t>noninferiority</a:t>
            </a:r>
            <a:r>
              <a:rPr lang="en-US" sz="1200" dirty="0">
                <a:solidFill>
                  <a:srgbClr val="0F719D"/>
                </a:solidFill>
                <a:hlinkClick r:id="rId11" action="ppaction://hlinksldjump"/>
              </a:rPr>
              <a:t>, randomized controlled </a:t>
            </a:r>
            <a:r>
              <a:rPr lang="en-US" sz="1200" dirty="0" smtClean="0">
                <a:solidFill>
                  <a:srgbClr val="0F719D"/>
                </a:solidFill>
                <a:hlinkClick r:id="rId11" action="ppaction://hlinksldjump"/>
              </a:rPr>
              <a:t>trial</a:t>
            </a:r>
            <a:r>
              <a:rPr lang="en-US" sz="1200" dirty="0" smtClean="0">
                <a:solidFill>
                  <a:srgbClr val="0F719D"/>
                </a:solidFill>
              </a:rPr>
              <a:t>. </a:t>
            </a:r>
            <a:r>
              <a:rPr lang="en-US" sz="1200" dirty="0">
                <a:solidFill>
                  <a:schemeClr val="tx1"/>
                </a:solidFill>
              </a:rPr>
              <a:t>N </a:t>
            </a:r>
            <a:r>
              <a:rPr lang="en-US" sz="1200" dirty="0" err="1">
                <a:solidFill>
                  <a:schemeClr val="tx1"/>
                </a:solidFill>
              </a:rPr>
              <a:t>Kelleners-Smeets</a:t>
            </a:r>
            <a:r>
              <a:rPr lang="en-US" sz="1200" dirty="0">
                <a:solidFill>
                  <a:schemeClr val="tx1"/>
                </a:solidFill>
              </a:rPr>
              <a:t>, The </a:t>
            </a:r>
            <a:r>
              <a:rPr lang="en-US" sz="1200" dirty="0" smtClean="0">
                <a:solidFill>
                  <a:schemeClr val="tx1"/>
                </a:solidFill>
              </a:rPr>
              <a:t>Netherlands</a:t>
            </a:r>
          </a:p>
          <a:p>
            <a:pPr marL="285750" indent="-285750" algn="l">
              <a:buFont typeface="Wingdings" pitchFamily="2" charset="2"/>
              <a:buChar char="ü"/>
            </a:pPr>
            <a:r>
              <a:rPr lang="en-US" sz="1200" dirty="0">
                <a:solidFill>
                  <a:srgbClr val="0F719D"/>
                </a:solidFill>
                <a:hlinkClick r:id="rId12" action="ppaction://hlinksldjump"/>
              </a:rPr>
              <a:t>Combined Carbon Dioxide Laser with PDT for Nodular and Superficial BCC</a:t>
            </a:r>
            <a:r>
              <a:rPr lang="fr-FR" sz="1200" dirty="0">
                <a:solidFill>
                  <a:srgbClr val="0F719D"/>
                </a:solidFill>
              </a:rPr>
              <a:t>. </a:t>
            </a:r>
            <a:r>
              <a:rPr lang="en-US" sz="1200" dirty="0" smtClean="0">
                <a:solidFill>
                  <a:schemeClr val="tx1"/>
                </a:solidFill>
              </a:rPr>
              <a:t>MSC </a:t>
            </a:r>
            <a:r>
              <a:rPr lang="en-US" sz="1200" dirty="0" err="1">
                <a:solidFill>
                  <a:schemeClr val="tx1"/>
                </a:solidFill>
              </a:rPr>
              <a:t>Murison</a:t>
            </a:r>
            <a:r>
              <a:rPr lang="en-US" sz="1200" dirty="0">
                <a:solidFill>
                  <a:schemeClr val="tx1"/>
                </a:solidFill>
              </a:rPr>
              <a:t>, </a:t>
            </a:r>
            <a:r>
              <a:rPr lang="en-US" sz="1200" dirty="0" smtClean="0">
                <a:solidFill>
                  <a:schemeClr val="tx1"/>
                </a:solidFill>
              </a:rPr>
              <a:t>U.K.</a:t>
            </a:r>
            <a:endParaRPr lang="en-US" sz="1200" dirty="0">
              <a:solidFill>
                <a:schemeClr val="tx1"/>
              </a:solidFill>
            </a:endParaRPr>
          </a:p>
          <a:p>
            <a:pPr marL="285750" indent="-285750" algn="l">
              <a:buFont typeface="Arial" pitchFamily="34" charset="0"/>
              <a:buChar char="•"/>
            </a:pPr>
            <a:r>
              <a:rPr lang="en-US" sz="1400" b="1" dirty="0">
                <a:solidFill>
                  <a:srgbClr val="D21121"/>
                </a:solidFill>
              </a:rPr>
              <a:t>Awarded </a:t>
            </a:r>
            <a:r>
              <a:rPr lang="en-US" sz="1400" b="1" dirty="0" smtClean="0">
                <a:solidFill>
                  <a:srgbClr val="D21121"/>
                </a:solidFill>
              </a:rPr>
              <a:t>presentation (including posters)</a:t>
            </a:r>
            <a:endParaRPr lang="en-US" sz="1100" dirty="0" smtClean="0">
              <a:solidFill>
                <a:srgbClr val="0F719D"/>
              </a:solidFill>
            </a:endParaRPr>
          </a:p>
          <a:p>
            <a:pPr marL="285750" indent="-285750" algn="l">
              <a:buFont typeface="Wingdings" pitchFamily="2" charset="2"/>
              <a:buChar char="ü"/>
            </a:pPr>
            <a:r>
              <a:rPr lang="en-US" sz="1200" dirty="0">
                <a:solidFill>
                  <a:srgbClr val="0F719D"/>
                </a:solidFill>
                <a:hlinkClick r:id="rId13" action="ppaction://hlinksldjump"/>
              </a:rPr>
              <a:t>3D Cellular model for PDT outcome research. </a:t>
            </a:r>
            <a:r>
              <a:rPr lang="en-US" sz="1200" dirty="0">
                <a:solidFill>
                  <a:schemeClr val="tx1"/>
                </a:solidFill>
              </a:rPr>
              <a:t>S </a:t>
            </a:r>
            <a:r>
              <a:rPr lang="en-US" sz="1200" dirty="0" err="1">
                <a:solidFill>
                  <a:schemeClr val="tx1"/>
                </a:solidFill>
              </a:rPr>
              <a:t>Nonell</a:t>
            </a:r>
            <a:r>
              <a:rPr lang="en-US" sz="1200" dirty="0">
                <a:solidFill>
                  <a:schemeClr val="tx1"/>
                </a:solidFill>
              </a:rPr>
              <a:t>, Spain</a:t>
            </a:r>
          </a:p>
          <a:p>
            <a:pPr marL="285750" indent="-285750" algn="l">
              <a:buFont typeface="Wingdings" pitchFamily="2" charset="2"/>
              <a:buChar char="ü"/>
            </a:pPr>
            <a:r>
              <a:rPr lang="en-US" sz="1200" dirty="0" smtClean="0">
                <a:solidFill>
                  <a:srgbClr val="0F719D"/>
                </a:solidFill>
                <a:hlinkClick r:id="rId14" action="ppaction://hlinksldjump"/>
              </a:rPr>
              <a:t>Light </a:t>
            </a:r>
            <a:r>
              <a:rPr lang="en-US" sz="1200" dirty="0">
                <a:solidFill>
                  <a:srgbClr val="0F719D"/>
                </a:solidFill>
                <a:hlinkClick r:id="rId14" action="ppaction://hlinksldjump"/>
              </a:rPr>
              <a:t>emitting fabrics for photodynamic </a:t>
            </a:r>
            <a:r>
              <a:rPr lang="en-US" sz="1200" dirty="0" smtClean="0">
                <a:solidFill>
                  <a:srgbClr val="0F719D"/>
                </a:solidFill>
                <a:hlinkClick r:id="rId14" action="ppaction://hlinksldjump"/>
              </a:rPr>
              <a:t>therapy </a:t>
            </a:r>
            <a:r>
              <a:rPr lang="en-US" sz="1200" dirty="0">
                <a:solidFill>
                  <a:srgbClr val="0F719D"/>
                </a:solidFill>
                <a:hlinkClick r:id="rId14" action="ppaction://hlinksldjump"/>
              </a:rPr>
              <a:t>of </a:t>
            </a:r>
            <a:r>
              <a:rPr lang="en-US" sz="1200" dirty="0" smtClean="0">
                <a:solidFill>
                  <a:srgbClr val="0F719D"/>
                </a:solidFill>
                <a:hlinkClick r:id="rId14" action="ppaction://hlinksldjump"/>
              </a:rPr>
              <a:t>skin. </a:t>
            </a:r>
            <a:r>
              <a:rPr lang="en-US" sz="1200" dirty="0" smtClean="0">
                <a:solidFill>
                  <a:schemeClr val="tx1"/>
                </a:solidFill>
              </a:rPr>
              <a:t>M </a:t>
            </a:r>
            <a:r>
              <a:rPr lang="en-US" sz="1200" dirty="0" err="1" smtClean="0">
                <a:solidFill>
                  <a:schemeClr val="tx1"/>
                </a:solidFill>
              </a:rPr>
              <a:t>Vouters</a:t>
            </a:r>
            <a:r>
              <a:rPr lang="en-US" sz="1200" dirty="0" smtClean="0">
                <a:solidFill>
                  <a:schemeClr val="tx1"/>
                </a:solidFill>
              </a:rPr>
              <a:t>, France</a:t>
            </a:r>
          </a:p>
          <a:p>
            <a:pPr marL="285750" indent="-285750" algn="l">
              <a:buFont typeface="Wingdings" pitchFamily="2" charset="2"/>
              <a:buChar char="ü"/>
            </a:pPr>
            <a:r>
              <a:rPr lang="en-US" sz="1200" dirty="0" smtClean="0">
                <a:solidFill>
                  <a:srgbClr val="0F719D"/>
                </a:solidFill>
                <a:hlinkClick r:id="rId15" action="ppaction://hlinksldjump"/>
              </a:rPr>
              <a:t>Selected posters</a:t>
            </a:r>
            <a:endParaRPr lang="en-US" sz="1200" dirty="0" smtClean="0">
              <a:solidFill>
                <a:srgbClr val="0F719D"/>
              </a:solidFill>
            </a:endParaRPr>
          </a:p>
          <a:p>
            <a:pPr algn="l"/>
            <a:r>
              <a:rPr lang="en-US" sz="1400" dirty="0" smtClean="0">
                <a:solidFill>
                  <a:srgbClr val="0F719D"/>
                </a:solidFill>
                <a:hlinkClick r:id="rId16" action="ppaction://hlinksldjump"/>
              </a:rPr>
              <a:t>Abbreviations</a:t>
            </a:r>
            <a:endParaRPr lang="en-US" sz="1400" dirty="0" smtClean="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26</a:t>
            </a:fld>
            <a:endParaRPr lang="fr-FR" dirty="0"/>
          </a:p>
        </p:txBody>
      </p:sp>
    </p:spTree>
    <p:extLst>
      <p:ext uri="{BB962C8B-B14F-4D97-AF65-F5344CB8AC3E}">
        <p14:creationId xmlns:p14="http://schemas.microsoft.com/office/powerpoint/2010/main" val="377844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xEl>
                                              <p:pRg st="1" end="1"/>
                                            </p:txEl>
                                          </p:spTgt>
                                        </p:tgtEl>
                                      </p:cBhvr>
                                    </p:animEffect>
                                    <p:set>
                                      <p:cBhvr>
                                        <p:cTn id="10" dur="1" fill="hold">
                                          <p:stCondLst>
                                            <p:cond delay="499"/>
                                          </p:stCondLst>
                                        </p:cTn>
                                        <p:tgtEl>
                                          <p:spTgt spid="8">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xEl>
                                              <p:pRg st="2" end="2"/>
                                            </p:txEl>
                                          </p:spTgt>
                                        </p:tgtEl>
                                      </p:cBhvr>
                                    </p:animEffect>
                                    <p:set>
                                      <p:cBhvr>
                                        <p:cTn id="13" dur="1" fill="hold">
                                          <p:stCondLst>
                                            <p:cond delay="499"/>
                                          </p:stCondLst>
                                        </p:cTn>
                                        <p:tgtEl>
                                          <p:spTgt spid="8">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xEl>
                                              <p:pRg st="3" end="3"/>
                                            </p:txEl>
                                          </p:spTgt>
                                        </p:tgtEl>
                                      </p:cBhvr>
                                    </p:animEffect>
                                    <p:set>
                                      <p:cBhvr>
                                        <p:cTn id="16" dur="1" fill="hold">
                                          <p:stCondLst>
                                            <p:cond delay="499"/>
                                          </p:stCondLst>
                                        </p:cTn>
                                        <p:tgtEl>
                                          <p:spTgt spid="8">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xEl>
                                              <p:pRg st="4" end="4"/>
                                            </p:txEl>
                                          </p:spTgt>
                                        </p:tgtEl>
                                      </p:cBhvr>
                                    </p:animEffect>
                                    <p:set>
                                      <p:cBhvr>
                                        <p:cTn id="19" dur="1" fill="hold">
                                          <p:stCondLst>
                                            <p:cond delay="499"/>
                                          </p:stCondLst>
                                        </p:cTn>
                                        <p:tgtEl>
                                          <p:spTgt spid="8">
                                            <p:txEl>
                                              <p:pRg st="4" end="4"/>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xEl>
                                              <p:pRg st="5" end="5"/>
                                            </p:txEl>
                                          </p:spTgt>
                                        </p:tgtEl>
                                      </p:cBhvr>
                                    </p:animEffect>
                                    <p:set>
                                      <p:cBhvr>
                                        <p:cTn id="22" dur="1" fill="hold">
                                          <p:stCondLst>
                                            <p:cond delay="499"/>
                                          </p:stCondLst>
                                        </p:cTn>
                                        <p:tgtEl>
                                          <p:spTgt spid="8">
                                            <p:txEl>
                                              <p:pRg st="5" end="5"/>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xEl>
                                              <p:pRg st="6" end="6"/>
                                            </p:txEl>
                                          </p:spTgt>
                                        </p:tgtEl>
                                      </p:cBhvr>
                                    </p:animEffect>
                                    <p:set>
                                      <p:cBhvr>
                                        <p:cTn id="25" dur="1" fill="hold">
                                          <p:stCondLst>
                                            <p:cond delay="499"/>
                                          </p:stCondLst>
                                        </p:cTn>
                                        <p:tgtEl>
                                          <p:spTgt spid="8">
                                            <p:txEl>
                                              <p:pRg st="6" end="6"/>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xEl>
                                              <p:pRg st="7" end="7"/>
                                            </p:txEl>
                                          </p:spTgt>
                                        </p:tgtEl>
                                      </p:cBhvr>
                                    </p:animEffect>
                                    <p:set>
                                      <p:cBhvr>
                                        <p:cTn id="28" dur="1" fill="hold">
                                          <p:stCondLst>
                                            <p:cond delay="499"/>
                                          </p:stCondLst>
                                        </p:cTn>
                                        <p:tgtEl>
                                          <p:spTgt spid="8">
                                            <p:txEl>
                                              <p:pRg st="7" end="7"/>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xEl>
                                              <p:pRg st="8" end="8"/>
                                            </p:txEl>
                                          </p:spTgt>
                                        </p:tgtEl>
                                      </p:cBhvr>
                                    </p:animEffect>
                                    <p:set>
                                      <p:cBhvr>
                                        <p:cTn id="31" dur="1" fill="hold">
                                          <p:stCondLst>
                                            <p:cond delay="499"/>
                                          </p:stCondLst>
                                        </p:cTn>
                                        <p:tgtEl>
                                          <p:spTgt spid="8">
                                            <p:txEl>
                                              <p:pRg st="8" end="8"/>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xEl>
                                              <p:pRg st="9" end="9"/>
                                            </p:txEl>
                                          </p:spTgt>
                                        </p:tgtEl>
                                      </p:cBhvr>
                                    </p:animEffect>
                                    <p:set>
                                      <p:cBhvr>
                                        <p:cTn id="34" dur="1" fill="hold">
                                          <p:stCondLst>
                                            <p:cond delay="499"/>
                                          </p:stCondLst>
                                        </p:cTn>
                                        <p:tgtEl>
                                          <p:spTgt spid="8">
                                            <p:txEl>
                                              <p:pRg st="9" end="9"/>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
                                            <p:txEl>
                                              <p:pRg st="10" end="10"/>
                                            </p:txEl>
                                          </p:spTgt>
                                        </p:tgtEl>
                                      </p:cBhvr>
                                    </p:animEffect>
                                    <p:set>
                                      <p:cBhvr>
                                        <p:cTn id="37" dur="1" fill="hold">
                                          <p:stCondLst>
                                            <p:cond delay="499"/>
                                          </p:stCondLst>
                                        </p:cTn>
                                        <p:tgtEl>
                                          <p:spTgt spid="8">
                                            <p:txEl>
                                              <p:pRg st="10" end="10"/>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
                                            <p:txEl>
                                              <p:pRg st="11" end="11"/>
                                            </p:txEl>
                                          </p:spTgt>
                                        </p:tgtEl>
                                      </p:cBhvr>
                                    </p:animEffect>
                                    <p:set>
                                      <p:cBhvr>
                                        <p:cTn id="40" dur="1" fill="hold">
                                          <p:stCondLst>
                                            <p:cond delay="499"/>
                                          </p:stCondLst>
                                        </p:cTn>
                                        <p:tgtEl>
                                          <p:spTgt spid="8">
                                            <p:txEl>
                                              <p:pRg st="11" end="11"/>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
                                            <p:txEl>
                                              <p:pRg st="12" end="12"/>
                                            </p:txEl>
                                          </p:spTgt>
                                        </p:tgtEl>
                                      </p:cBhvr>
                                    </p:animEffect>
                                    <p:set>
                                      <p:cBhvr>
                                        <p:cTn id="43" dur="1" fill="hold">
                                          <p:stCondLst>
                                            <p:cond delay="499"/>
                                          </p:stCondLst>
                                        </p:cTn>
                                        <p:tgtEl>
                                          <p:spTgt spid="8">
                                            <p:txEl>
                                              <p:pRg st="12" end="12"/>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xEl>
                                              <p:pRg st="13" end="13"/>
                                            </p:txEl>
                                          </p:spTgt>
                                        </p:tgtEl>
                                      </p:cBhvr>
                                    </p:animEffect>
                                    <p:set>
                                      <p:cBhvr>
                                        <p:cTn id="46" dur="1" fill="hold">
                                          <p:stCondLst>
                                            <p:cond delay="499"/>
                                          </p:stCondLst>
                                        </p:cTn>
                                        <p:tgtEl>
                                          <p:spTgt spid="8">
                                            <p:txEl>
                                              <p:pRg st="13" end="1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5" y="1"/>
            <a:ext cx="6981371" cy="798286"/>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D21121"/>
                </a:solidFill>
              </a:rPr>
              <a:t>Awarded presentations Euro PDT 2013</a:t>
            </a:r>
            <a:endParaRPr lang="en-US" sz="3600" dirty="0">
              <a:solidFill>
                <a:srgbClr val="D21121"/>
              </a:solidFill>
            </a:endParaRPr>
          </a:p>
        </p:txBody>
      </p:sp>
      <p:sp>
        <p:nvSpPr>
          <p:cNvPr id="8" name="Espace réservé du texte 2"/>
          <p:cNvSpPr txBox="1">
            <a:spLocks/>
          </p:cNvSpPr>
          <p:nvPr/>
        </p:nvSpPr>
        <p:spPr>
          <a:xfrm>
            <a:off x="1407885" y="1175655"/>
            <a:ext cx="6981371" cy="526778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smtClean="0">
                <a:solidFill>
                  <a:srgbClr val="0F719D"/>
                </a:solidFill>
              </a:rPr>
              <a:t>Awards for best oral presentation</a:t>
            </a:r>
            <a:endParaRPr lang="en-US" sz="1600" b="1" dirty="0" smtClean="0">
              <a:solidFill>
                <a:schemeClr val="tx1"/>
              </a:solidFill>
            </a:endParaRPr>
          </a:p>
          <a:p>
            <a:pPr lvl="1" algn="l"/>
            <a:r>
              <a:rPr lang="en-US" sz="1600" b="1" u="sng" dirty="0" smtClean="0">
                <a:solidFill>
                  <a:schemeClr val="tx1"/>
                </a:solidFill>
              </a:rPr>
              <a:t>3rd place:</a:t>
            </a:r>
            <a:r>
              <a:rPr lang="en-US" sz="1600" dirty="0" smtClean="0">
                <a:solidFill>
                  <a:schemeClr val="tx1"/>
                </a:solidFill>
              </a:rPr>
              <a:t>  Laser mediated PDT: an effective alternative treatment for AK: preliminary results of a randomized controlled trial</a:t>
            </a:r>
          </a:p>
          <a:p>
            <a:pPr lvl="1" algn="l"/>
            <a:r>
              <a:rPr lang="en-US" sz="1600" dirty="0" smtClean="0">
                <a:solidFill>
                  <a:schemeClr val="tx1"/>
                </a:solidFill>
              </a:rPr>
              <a:t>	</a:t>
            </a:r>
            <a:r>
              <a:rPr lang="en-US" sz="1600" dirty="0" err="1" smtClean="0">
                <a:solidFill>
                  <a:srgbClr val="0F719D"/>
                </a:solidFill>
              </a:rPr>
              <a:t>Janneke</a:t>
            </a:r>
            <a:r>
              <a:rPr lang="en-US" sz="1600" dirty="0" smtClean="0">
                <a:solidFill>
                  <a:srgbClr val="0F719D"/>
                </a:solidFill>
              </a:rPr>
              <a:t> </a:t>
            </a:r>
            <a:r>
              <a:rPr lang="en-US" sz="1600" dirty="0" err="1" smtClean="0">
                <a:solidFill>
                  <a:srgbClr val="0F719D"/>
                </a:solidFill>
              </a:rPr>
              <a:t>Kessels</a:t>
            </a:r>
            <a:r>
              <a:rPr lang="en-US" sz="1600" dirty="0" smtClean="0">
                <a:solidFill>
                  <a:srgbClr val="0F719D"/>
                </a:solidFill>
              </a:rPr>
              <a:t>, Maastricht, The Netherlands</a:t>
            </a:r>
          </a:p>
          <a:p>
            <a:pPr lvl="1" algn="l"/>
            <a:r>
              <a:rPr lang="en-US" sz="1600" b="1" u="sng" dirty="0" smtClean="0">
                <a:solidFill>
                  <a:schemeClr val="tx1"/>
                </a:solidFill>
              </a:rPr>
              <a:t>2</a:t>
            </a:r>
            <a:r>
              <a:rPr lang="en-US" sz="1600" b="1" u="sng" baseline="30000" dirty="0" smtClean="0">
                <a:solidFill>
                  <a:schemeClr val="tx1"/>
                </a:solidFill>
              </a:rPr>
              <a:t>nd</a:t>
            </a:r>
            <a:r>
              <a:rPr lang="en-US" sz="1600" b="1" u="sng" dirty="0" smtClean="0">
                <a:solidFill>
                  <a:schemeClr val="tx1"/>
                </a:solidFill>
              </a:rPr>
              <a:t> place: </a:t>
            </a:r>
            <a:r>
              <a:rPr lang="en-US" sz="1600" dirty="0" smtClean="0">
                <a:solidFill>
                  <a:schemeClr val="tx1"/>
                </a:solidFill>
              </a:rPr>
              <a:t> 3D Cellular model for PDT outcome research</a:t>
            </a:r>
          </a:p>
          <a:p>
            <a:pPr lvl="1" algn="l"/>
            <a:r>
              <a:rPr lang="en-US" sz="1600" dirty="0" smtClean="0">
                <a:solidFill>
                  <a:schemeClr val="tx1"/>
                </a:solidFill>
              </a:rPr>
              <a:t>	</a:t>
            </a:r>
            <a:r>
              <a:rPr lang="en-US" sz="1600" dirty="0" err="1" smtClean="0">
                <a:solidFill>
                  <a:srgbClr val="0F719D"/>
                </a:solidFill>
              </a:rPr>
              <a:t>Santi</a:t>
            </a:r>
            <a:r>
              <a:rPr lang="en-US" sz="1600" dirty="0" smtClean="0">
                <a:solidFill>
                  <a:srgbClr val="0F719D"/>
                </a:solidFill>
              </a:rPr>
              <a:t> </a:t>
            </a:r>
            <a:r>
              <a:rPr lang="en-US" sz="1600" dirty="0" err="1" smtClean="0">
                <a:solidFill>
                  <a:srgbClr val="0F719D"/>
                </a:solidFill>
              </a:rPr>
              <a:t>Nonell</a:t>
            </a:r>
            <a:r>
              <a:rPr lang="en-US" sz="1600" dirty="0" smtClean="0">
                <a:solidFill>
                  <a:srgbClr val="0F719D"/>
                </a:solidFill>
              </a:rPr>
              <a:t>, Barcelona, Spain</a:t>
            </a:r>
          </a:p>
          <a:p>
            <a:pPr lvl="1" algn="l"/>
            <a:r>
              <a:rPr lang="en-US" sz="1600" b="1" u="sng" dirty="0" smtClean="0">
                <a:solidFill>
                  <a:schemeClr val="tx1"/>
                </a:solidFill>
              </a:rPr>
              <a:t>1</a:t>
            </a:r>
            <a:r>
              <a:rPr lang="en-US" sz="1600" b="1" u="sng" baseline="30000" dirty="0" smtClean="0">
                <a:solidFill>
                  <a:schemeClr val="tx1"/>
                </a:solidFill>
              </a:rPr>
              <a:t>st</a:t>
            </a:r>
            <a:r>
              <a:rPr lang="en-US" sz="1600" b="1" u="sng" dirty="0" smtClean="0">
                <a:solidFill>
                  <a:schemeClr val="tx1"/>
                </a:solidFill>
              </a:rPr>
              <a:t> place: </a:t>
            </a:r>
            <a:r>
              <a:rPr lang="en-US" sz="1600" dirty="0" smtClean="0">
                <a:solidFill>
                  <a:schemeClr val="tx1"/>
                </a:solidFill>
              </a:rPr>
              <a:t>Different light sources for PDT</a:t>
            </a:r>
          </a:p>
          <a:p>
            <a:pPr lvl="1" algn="l"/>
            <a:r>
              <a:rPr lang="en-US" sz="800" dirty="0" smtClean="0">
                <a:solidFill>
                  <a:schemeClr val="tx1"/>
                </a:solidFill>
              </a:rPr>
              <a:t>	</a:t>
            </a:r>
            <a:r>
              <a:rPr lang="en-US" sz="1600" dirty="0" err="1" smtClean="0">
                <a:solidFill>
                  <a:srgbClr val="0F719D"/>
                </a:solidFill>
              </a:rPr>
              <a:t>Moïse</a:t>
            </a:r>
            <a:r>
              <a:rPr lang="en-US" sz="1600" dirty="0" smtClean="0">
                <a:solidFill>
                  <a:srgbClr val="0F719D"/>
                </a:solidFill>
              </a:rPr>
              <a:t> </a:t>
            </a:r>
            <a:r>
              <a:rPr lang="en-US" sz="1600" dirty="0" err="1" smtClean="0">
                <a:solidFill>
                  <a:srgbClr val="0F719D"/>
                </a:solidFill>
              </a:rPr>
              <a:t>Vouters</a:t>
            </a:r>
            <a:r>
              <a:rPr lang="en-US" sz="1600" dirty="0" smtClean="0">
                <a:solidFill>
                  <a:srgbClr val="0F719D"/>
                </a:solidFill>
              </a:rPr>
              <a:t>, Loos, France</a:t>
            </a:r>
          </a:p>
          <a:p>
            <a:pPr lvl="1" algn="l"/>
            <a:endParaRPr lang="en-US" sz="700" dirty="0" smtClean="0">
              <a:solidFill>
                <a:srgbClr val="0F719D"/>
              </a:solidFill>
            </a:endParaRPr>
          </a:p>
          <a:p>
            <a:pPr algn="l"/>
            <a:endParaRPr lang="en-US" sz="1800" b="1" dirty="0" smtClean="0">
              <a:solidFill>
                <a:srgbClr val="0F719D"/>
              </a:solidFill>
            </a:endParaRPr>
          </a:p>
          <a:p>
            <a:pPr algn="l"/>
            <a:r>
              <a:rPr lang="en-US" sz="1800" b="1" dirty="0" smtClean="0">
                <a:solidFill>
                  <a:srgbClr val="0F719D"/>
                </a:solidFill>
              </a:rPr>
              <a:t>Awards for best poster presentation</a:t>
            </a:r>
            <a:endParaRPr lang="en-US" sz="1600" b="1" dirty="0" smtClean="0">
              <a:solidFill>
                <a:schemeClr val="tx1"/>
              </a:solidFill>
            </a:endParaRPr>
          </a:p>
          <a:p>
            <a:pPr lvl="1" algn="l"/>
            <a:r>
              <a:rPr lang="en-US" sz="1600" b="1" u="sng" dirty="0" smtClean="0">
                <a:solidFill>
                  <a:schemeClr val="tx1"/>
                </a:solidFill>
              </a:rPr>
              <a:t>3rd place</a:t>
            </a:r>
            <a:r>
              <a:rPr lang="en-US" sz="1600" dirty="0" smtClean="0">
                <a:solidFill>
                  <a:schemeClr val="tx1"/>
                </a:solidFill>
              </a:rPr>
              <a:t>: Implication of mitotic catastrophe in the resistance of BCCs to PDT</a:t>
            </a:r>
          </a:p>
          <a:p>
            <a:pPr algn="l"/>
            <a:r>
              <a:rPr lang="en-US" sz="1600" dirty="0" smtClean="0">
                <a:solidFill>
                  <a:schemeClr val="tx1"/>
                </a:solidFill>
              </a:rPr>
              <a:t>		</a:t>
            </a:r>
            <a:r>
              <a:rPr lang="en-US" sz="1600" dirty="0" smtClean="0">
                <a:solidFill>
                  <a:srgbClr val="0F719D"/>
                </a:solidFill>
              </a:rPr>
              <a:t>Angeles </a:t>
            </a:r>
            <a:r>
              <a:rPr lang="en-US" sz="1600" dirty="0" err="1" smtClean="0">
                <a:solidFill>
                  <a:srgbClr val="0F719D"/>
                </a:solidFill>
              </a:rPr>
              <a:t>Juarranz</a:t>
            </a:r>
            <a:r>
              <a:rPr lang="en-US" sz="1600" dirty="0" smtClean="0">
                <a:solidFill>
                  <a:srgbClr val="0F719D"/>
                </a:solidFill>
              </a:rPr>
              <a:t>, Madrid, Spain</a:t>
            </a:r>
            <a:endParaRPr lang="en-US" sz="1600" dirty="0" smtClean="0">
              <a:solidFill>
                <a:schemeClr val="tx1"/>
              </a:solidFill>
            </a:endParaRPr>
          </a:p>
          <a:p>
            <a:pPr algn="l"/>
            <a:r>
              <a:rPr lang="en-US" sz="1600" dirty="0" smtClean="0">
                <a:solidFill>
                  <a:schemeClr val="tx1"/>
                </a:solidFill>
              </a:rPr>
              <a:t>	</a:t>
            </a:r>
            <a:r>
              <a:rPr lang="en-US" sz="1600" b="1" u="sng" dirty="0" smtClean="0">
                <a:solidFill>
                  <a:schemeClr val="tx1"/>
                </a:solidFill>
              </a:rPr>
              <a:t>2nd place </a:t>
            </a:r>
            <a:r>
              <a:rPr lang="en-US" sz="1600" dirty="0" smtClean="0">
                <a:solidFill>
                  <a:schemeClr val="tx1"/>
                </a:solidFill>
              </a:rPr>
              <a:t>: Clinical, </a:t>
            </a:r>
            <a:r>
              <a:rPr lang="en-US" sz="1600" dirty="0" err="1" smtClean="0">
                <a:solidFill>
                  <a:schemeClr val="tx1"/>
                </a:solidFill>
              </a:rPr>
              <a:t>histopathological</a:t>
            </a:r>
            <a:r>
              <a:rPr lang="en-US" sz="1600" dirty="0" smtClean="0">
                <a:solidFill>
                  <a:schemeClr val="tx1"/>
                </a:solidFill>
              </a:rPr>
              <a:t> and </a:t>
            </a:r>
            <a:r>
              <a:rPr lang="en-US" sz="1600" dirty="0" err="1" smtClean="0">
                <a:solidFill>
                  <a:schemeClr val="tx1"/>
                </a:solidFill>
              </a:rPr>
              <a:t>immunohistochemical</a:t>
            </a:r>
            <a:r>
              <a:rPr lang="en-US" sz="1600" dirty="0" smtClean="0">
                <a:solidFill>
                  <a:schemeClr val="tx1"/>
                </a:solidFill>
              </a:rPr>
              <a:t> assessment 	of PDT efficacy in the treatment of actinic </a:t>
            </a:r>
            <a:r>
              <a:rPr lang="en-US" sz="1600" dirty="0" err="1" smtClean="0">
                <a:solidFill>
                  <a:schemeClr val="tx1"/>
                </a:solidFill>
              </a:rPr>
              <a:t>cheilitis</a:t>
            </a:r>
            <a:endParaRPr lang="en-US" sz="1600" dirty="0" smtClean="0">
              <a:solidFill>
                <a:schemeClr val="tx1"/>
              </a:solidFill>
            </a:endParaRPr>
          </a:p>
          <a:p>
            <a:pPr algn="l"/>
            <a:r>
              <a:rPr lang="en-US" sz="1600" dirty="0" smtClean="0">
                <a:solidFill>
                  <a:schemeClr val="tx1"/>
                </a:solidFill>
              </a:rPr>
              <a:t>		</a:t>
            </a:r>
            <a:r>
              <a:rPr lang="en-US" sz="1600" dirty="0" smtClean="0">
                <a:solidFill>
                  <a:srgbClr val="0F719D"/>
                </a:solidFill>
              </a:rPr>
              <a:t>Yuri </a:t>
            </a:r>
            <a:r>
              <a:rPr lang="en-US" sz="1600" dirty="0" err="1" smtClean="0">
                <a:solidFill>
                  <a:srgbClr val="0F719D"/>
                </a:solidFill>
              </a:rPr>
              <a:t>Nogueira</a:t>
            </a:r>
            <a:r>
              <a:rPr lang="en-US" sz="1600" dirty="0" smtClean="0">
                <a:solidFill>
                  <a:srgbClr val="0F719D"/>
                </a:solidFill>
              </a:rPr>
              <a:t> Chaves, São Paulo, Brazil </a:t>
            </a:r>
            <a:endParaRPr lang="en-US" sz="1600" dirty="0" smtClean="0">
              <a:solidFill>
                <a:schemeClr val="tx1"/>
              </a:solidFill>
            </a:endParaRPr>
          </a:p>
          <a:p>
            <a:pPr marL="0" lvl="1" algn="l"/>
            <a:r>
              <a:rPr lang="en-US" sz="1600" dirty="0" smtClean="0">
                <a:solidFill>
                  <a:schemeClr val="tx1"/>
                </a:solidFill>
              </a:rPr>
              <a:t>	</a:t>
            </a:r>
            <a:r>
              <a:rPr lang="en-US" sz="1600" b="1" u="sng" dirty="0" smtClean="0">
                <a:solidFill>
                  <a:schemeClr val="tx1"/>
                </a:solidFill>
              </a:rPr>
              <a:t>1</a:t>
            </a:r>
            <a:r>
              <a:rPr lang="en-US" sz="1600" b="1" u="sng" baseline="30000" dirty="0" smtClean="0">
                <a:solidFill>
                  <a:schemeClr val="tx1"/>
                </a:solidFill>
              </a:rPr>
              <a:t>st</a:t>
            </a:r>
            <a:r>
              <a:rPr lang="en-US" sz="1600" b="1" u="sng" dirty="0" smtClean="0">
                <a:solidFill>
                  <a:schemeClr val="tx1"/>
                </a:solidFill>
              </a:rPr>
              <a:t> place</a:t>
            </a:r>
            <a:r>
              <a:rPr lang="en-US" sz="1600" dirty="0" smtClean="0">
                <a:solidFill>
                  <a:schemeClr val="tx1"/>
                </a:solidFill>
              </a:rPr>
              <a:t>: Value of high-frequency ultrasound in the diagnosis and 	management of recurrent BCC after PDT</a:t>
            </a:r>
          </a:p>
          <a:p>
            <a:pPr algn="l"/>
            <a:r>
              <a:rPr lang="en-US" sz="1600" dirty="0" smtClean="0">
                <a:solidFill>
                  <a:schemeClr val="tx1"/>
                </a:solidFill>
              </a:rPr>
              <a:t>		</a:t>
            </a:r>
            <a:r>
              <a:rPr lang="en-US" sz="1600" dirty="0" smtClean="0">
                <a:solidFill>
                  <a:srgbClr val="0F719D"/>
                </a:solidFill>
              </a:rPr>
              <a:t>Juan Manuel Segura-Palacios, Marbella, Spain</a:t>
            </a:r>
            <a:endParaRPr lang="en-US" sz="16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27</a:t>
            </a:fld>
            <a:endParaRPr lang="fr-FR"/>
          </a:p>
        </p:txBody>
      </p:sp>
    </p:spTree>
    <p:extLst>
      <p:ext uri="{BB962C8B-B14F-4D97-AF65-F5344CB8AC3E}">
        <p14:creationId xmlns:p14="http://schemas.microsoft.com/office/powerpoint/2010/main" val="6327456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262742" y="786967"/>
            <a:ext cx="7424057" cy="130309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000" dirty="0" smtClean="0">
                <a:solidFill>
                  <a:srgbClr val="D21121"/>
                </a:solidFill>
              </a:rPr>
              <a:t>3D </a:t>
            </a:r>
            <a:r>
              <a:rPr lang="en-US" sz="3000" dirty="0">
                <a:solidFill>
                  <a:srgbClr val="D21121"/>
                </a:solidFill>
              </a:rPr>
              <a:t>Cellular model for PDT outcome </a:t>
            </a:r>
            <a:r>
              <a:rPr lang="en-US" sz="3000" dirty="0" smtClean="0">
                <a:solidFill>
                  <a:srgbClr val="D21121"/>
                </a:solidFill>
              </a:rPr>
              <a:t>research</a:t>
            </a:r>
            <a:endParaRPr lang="fr-FR" sz="3000" dirty="0">
              <a:solidFill>
                <a:srgbClr val="D21121"/>
              </a:solidFill>
            </a:endParaRPr>
          </a:p>
          <a:p>
            <a:pPr algn="l"/>
            <a:r>
              <a:rPr lang="en-US" sz="2400" dirty="0" err="1" smtClean="0">
                <a:solidFill>
                  <a:srgbClr val="D21121"/>
                </a:solidFill>
              </a:rPr>
              <a:t>Santi</a:t>
            </a:r>
            <a:r>
              <a:rPr lang="en-US" sz="2400" dirty="0" smtClean="0">
                <a:solidFill>
                  <a:srgbClr val="D21121"/>
                </a:solidFill>
              </a:rPr>
              <a:t> </a:t>
            </a:r>
            <a:r>
              <a:rPr lang="en-US" sz="2400" dirty="0" err="1">
                <a:solidFill>
                  <a:srgbClr val="D21121"/>
                </a:solidFill>
              </a:rPr>
              <a:t>Nonell</a:t>
            </a:r>
            <a:r>
              <a:rPr lang="en-US" sz="2400" dirty="0">
                <a:solidFill>
                  <a:srgbClr val="D21121"/>
                </a:solidFill>
              </a:rPr>
              <a:t>, Barcelona, </a:t>
            </a:r>
            <a:r>
              <a:rPr lang="en-US" sz="2400" dirty="0" smtClean="0">
                <a:solidFill>
                  <a:srgbClr val="D21121"/>
                </a:solidFill>
              </a:rPr>
              <a:t>Spain</a:t>
            </a:r>
            <a:endParaRPr lang="fr-FR" sz="2400" dirty="0">
              <a:solidFill>
                <a:srgbClr val="D21121"/>
              </a:solidFill>
            </a:endParaRPr>
          </a:p>
        </p:txBody>
      </p:sp>
      <p:sp>
        <p:nvSpPr>
          <p:cNvPr id="8" name="Espace réservé du texte 2"/>
          <p:cNvSpPr txBox="1">
            <a:spLocks/>
          </p:cNvSpPr>
          <p:nvPr/>
        </p:nvSpPr>
        <p:spPr>
          <a:xfrm>
            <a:off x="1422400" y="2022099"/>
            <a:ext cx="7053943" cy="411744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1600" dirty="0" smtClean="0">
                <a:solidFill>
                  <a:srgbClr val="0F719D"/>
                </a:solidFill>
              </a:rPr>
              <a:t>Rationale </a:t>
            </a:r>
            <a:r>
              <a:rPr lang="en-US" sz="1600" dirty="0">
                <a:solidFill>
                  <a:srgbClr val="0F719D"/>
                </a:solidFill>
              </a:rPr>
              <a:t>of a </a:t>
            </a:r>
            <a:r>
              <a:rPr lang="en-US" sz="1600" dirty="0" smtClean="0">
                <a:solidFill>
                  <a:srgbClr val="0F719D"/>
                </a:solidFill>
              </a:rPr>
              <a:t>three-dimensional (</a:t>
            </a:r>
            <a:r>
              <a:rPr lang="en-US" sz="1600" dirty="0">
                <a:solidFill>
                  <a:srgbClr val="0F719D"/>
                </a:solidFill>
              </a:rPr>
              <a:t>3D) cell cultures using a synthetic self-assembling peptide as </a:t>
            </a:r>
            <a:r>
              <a:rPr lang="en-US" sz="1600" dirty="0" smtClean="0">
                <a:solidFill>
                  <a:srgbClr val="0F719D"/>
                </a:solidFill>
              </a:rPr>
              <a:t>cellular </a:t>
            </a:r>
            <a:r>
              <a:rPr lang="en-US" sz="1600" dirty="0">
                <a:solidFill>
                  <a:srgbClr val="0F719D"/>
                </a:solidFill>
              </a:rPr>
              <a:t>scaffold:</a:t>
            </a:r>
            <a:endParaRPr lang="fr-FR" sz="1600" dirty="0">
              <a:solidFill>
                <a:srgbClr val="0F719D"/>
              </a:solidFill>
            </a:endParaRPr>
          </a:p>
          <a:p>
            <a:pPr marL="914400" lvl="1" indent="-457200" algn="l">
              <a:buFont typeface="Arial" pitchFamily="34" charset="0"/>
              <a:buChar char="•"/>
            </a:pPr>
            <a:r>
              <a:rPr lang="en-US" sz="1400" dirty="0">
                <a:solidFill>
                  <a:srgbClr val="0F719D"/>
                </a:solidFill>
              </a:rPr>
              <a:t>To model the molecular gradients that exist in tissues for any soluble component, such as oxygen and drugs </a:t>
            </a:r>
            <a:endParaRPr lang="fr-FR" sz="1400" dirty="0">
              <a:solidFill>
                <a:srgbClr val="0F719D"/>
              </a:solidFill>
            </a:endParaRPr>
          </a:p>
          <a:p>
            <a:pPr marL="914400" lvl="1" indent="-457200" algn="l">
              <a:buFont typeface="Arial" pitchFamily="34" charset="0"/>
              <a:buChar char="•"/>
            </a:pPr>
            <a:r>
              <a:rPr lang="en-US" sz="1400" dirty="0">
                <a:solidFill>
                  <a:srgbClr val="0F719D"/>
                </a:solidFill>
              </a:rPr>
              <a:t>To recreate the in vivo cellular morphology and physiology, including resistance to therapy</a:t>
            </a:r>
            <a:endParaRPr lang="fr-FR" sz="1400" dirty="0">
              <a:solidFill>
                <a:srgbClr val="0F719D"/>
              </a:solidFill>
            </a:endParaRPr>
          </a:p>
          <a:p>
            <a:pPr marL="914400" lvl="1" indent="-457200" algn="l">
              <a:buFont typeface="Arial" pitchFamily="34" charset="0"/>
              <a:buChar char="•"/>
            </a:pPr>
            <a:r>
              <a:rPr lang="en-US" sz="1400" dirty="0">
                <a:solidFill>
                  <a:srgbClr val="0F719D"/>
                </a:solidFill>
              </a:rPr>
              <a:t>To recreate the complexity of human tissues while retaining the ability for high-throughput screening and cellular level </a:t>
            </a:r>
            <a:r>
              <a:rPr lang="en-US" sz="1400" dirty="0" smtClean="0">
                <a:solidFill>
                  <a:srgbClr val="0F719D"/>
                </a:solidFill>
              </a:rPr>
              <a:t>imaging</a:t>
            </a:r>
            <a:endParaRPr lang="fr-FR" sz="1400" dirty="0">
              <a:solidFill>
                <a:srgbClr val="0F719D"/>
              </a:solidFill>
            </a:endParaRPr>
          </a:p>
          <a:p>
            <a:pPr lvl="1" algn="l"/>
            <a:endParaRPr lang="fr-FR" sz="1600" dirty="0">
              <a:solidFill>
                <a:srgbClr val="0F719D"/>
              </a:solidFill>
            </a:endParaRPr>
          </a:p>
          <a:p>
            <a:pPr marL="457200" indent="-457200" algn="l">
              <a:buFont typeface="Arial" pitchFamily="34" charset="0"/>
              <a:buChar char="•"/>
            </a:pPr>
            <a:r>
              <a:rPr lang="en-US" sz="1600" dirty="0">
                <a:solidFill>
                  <a:srgbClr val="0F719D"/>
                </a:solidFill>
              </a:rPr>
              <a:t>Conclusions</a:t>
            </a:r>
            <a:endParaRPr lang="fr-FR" sz="1600" dirty="0">
              <a:solidFill>
                <a:srgbClr val="0F719D"/>
              </a:solidFill>
            </a:endParaRPr>
          </a:p>
          <a:p>
            <a:pPr marL="914400" lvl="1" indent="-457200" algn="l">
              <a:buFont typeface="Arial" pitchFamily="34" charset="0"/>
              <a:buChar char="•"/>
            </a:pPr>
            <a:r>
              <a:rPr lang="en-US" sz="1400" dirty="0">
                <a:solidFill>
                  <a:srgbClr val="0F719D"/>
                </a:solidFill>
              </a:rPr>
              <a:t>The 3D Cellular model recreates the in vivo limitation of oxygen and drug diffusion and its biological effect, namely the development of hypoxia and therefore cellular resistance to PDT. </a:t>
            </a:r>
            <a:endParaRPr lang="fr-FR" sz="1400" dirty="0">
              <a:solidFill>
                <a:srgbClr val="0F719D"/>
              </a:solidFill>
            </a:endParaRPr>
          </a:p>
          <a:p>
            <a:pPr marL="914400" lvl="1" indent="-457200" algn="l">
              <a:buFont typeface="Arial" pitchFamily="34" charset="0"/>
              <a:buChar char="•"/>
            </a:pPr>
            <a:r>
              <a:rPr lang="en-US" sz="1400" dirty="0">
                <a:solidFill>
                  <a:srgbClr val="0F719D"/>
                </a:solidFill>
              </a:rPr>
              <a:t>Dynamic mass transfer effects rather than the intrinsic PDT mechanism of action are the major differences between 2D and 3D systems. </a:t>
            </a:r>
            <a:endParaRPr lang="fr-FR" sz="1400" dirty="0">
              <a:solidFill>
                <a:srgbClr val="0F719D"/>
              </a:solidFill>
            </a:endParaRPr>
          </a:p>
          <a:p>
            <a:pPr marL="914400" lvl="1" indent="-457200" algn="l">
              <a:buFont typeface="Arial" pitchFamily="34" charset="0"/>
              <a:buChar char="•"/>
            </a:pPr>
            <a:r>
              <a:rPr lang="en-US" sz="1400" dirty="0">
                <a:solidFill>
                  <a:srgbClr val="0F719D"/>
                </a:solidFill>
              </a:rPr>
              <a:t>The 3D model may help to improve the efficacy of PDT with in vitro drug testing and therapy outcome </a:t>
            </a:r>
            <a:r>
              <a:rPr lang="en-US" sz="1400" dirty="0" smtClean="0">
                <a:solidFill>
                  <a:srgbClr val="0F719D"/>
                </a:solidFill>
              </a:rPr>
              <a:t>assessment</a:t>
            </a:r>
            <a:endParaRPr lang="fr-FR" sz="1400" dirty="0">
              <a:solidFill>
                <a:srgbClr val="0F719D"/>
              </a:solidFill>
            </a:endParaRPr>
          </a:p>
        </p:txBody>
      </p:sp>
      <p:sp>
        <p:nvSpPr>
          <p:cNvPr id="9" name="Espace réservé du pied de page 4"/>
          <p:cNvSpPr>
            <a:spLocks noGrp="1"/>
          </p:cNvSpPr>
          <p:nvPr>
            <p:ph type="ftr" sz="quarter" idx="4294967295"/>
          </p:nvPr>
        </p:nvSpPr>
        <p:spPr>
          <a:xfrm>
            <a:off x="1625600" y="6356350"/>
            <a:ext cx="669108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err="1">
                <a:solidFill>
                  <a:prstClr val="black">
                    <a:tint val="75000"/>
                  </a:prstClr>
                </a:solidFill>
              </a:rPr>
              <a:t>Alemany-Ribes</a:t>
            </a:r>
            <a:r>
              <a:rPr lang="en-US" dirty="0">
                <a:solidFill>
                  <a:prstClr val="black">
                    <a:tint val="75000"/>
                  </a:prstClr>
                </a:solidFill>
              </a:rPr>
              <a:t> M et al</a:t>
            </a:r>
            <a:r>
              <a:rPr lang="en-US" dirty="0" smtClean="0">
                <a:solidFill>
                  <a:prstClr val="black">
                    <a:tint val="75000"/>
                  </a:prstClr>
                </a:solidFill>
              </a:rPr>
              <a:t>. Toward </a:t>
            </a:r>
            <a:r>
              <a:rPr lang="en-US" dirty="0">
                <a:solidFill>
                  <a:prstClr val="black">
                    <a:tint val="75000"/>
                  </a:prstClr>
                </a:solidFill>
              </a:rPr>
              <a:t>a 3D Cellular Model for Studying In Vitro the Outcome of Photodynamic</a:t>
            </a:r>
          </a:p>
          <a:p>
            <a:r>
              <a:rPr lang="en-US" dirty="0">
                <a:solidFill>
                  <a:prstClr val="black">
                    <a:tint val="75000"/>
                  </a:prstClr>
                </a:solidFill>
              </a:rPr>
              <a:t>Treatments: Accounting for the Effects of Tissue </a:t>
            </a:r>
            <a:r>
              <a:rPr lang="en-US" dirty="0" err="1">
                <a:solidFill>
                  <a:prstClr val="black">
                    <a:tint val="75000"/>
                  </a:prstClr>
                </a:solidFill>
              </a:rPr>
              <a:t>Complexity.Tissue</a:t>
            </a:r>
            <a:r>
              <a:rPr lang="en-US" dirty="0">
                <a:solidFill>
                  <a:prstClr val="black">
                    <a:tint val="75000"/>
                  </a:prstClr>
                </a:solidFill>
              </a:rPr>
              <a:t> </a:t>
            </a:r>
            <a:r>
              <a:rPr lang="en-US" dirty="0" err="1">
                <a:solidFill>
                  <a:prstClr val="black">
                    <a:tint val="75000"/>
                  </a:prstClr>
                </a:solidFill>
              </a:rPr>
              <a:t>Eng</a:t>
            </a:r>
            <a:r>
              <a:rPr lang="en-US" dirty="0">
                <a:solidFill>
                  <a:prstClr val="black">
                    <a:tint val="75000"/>
                  </a:prstClr>
                </a:solidFill>
              </a:rPr>
              <a:t> Part A. 2013 </a:t>
            </a:r>
            <a:endParaRPr lang="fr-FR" dirty="0">
              <a:solidFill>
                <a:prstClr val="black">
                  <a:tint val="75000"/>
                </a:prstClr>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28</a:t>
            </a:fld>
            <a:endParaRPr lang="fr-FR">
              <a:solidFill>
                <a:prstClr val="black">
                  <a:tint val="75000"/>
                </a:prstClr>
              </a:solidFill>
            </a:endParaRPr>
          </a:p>
        </p:txBody>
      </p:sp>
    </p:spTree>
    <p:extLst>
      <p:ext uri="{BB962C8B-B14F-4D97-AF65-F5344CB8AC3E}">
        <p14:creationId xmlns:p14="http://schemas.microsoft.com/office/powerpoint/2010/main" val="41569569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36914" y="772454"/>
            <a:ext cx="7249886"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solidFill>
                  <a:srgbClr val="D21121"/>
                </a:solidFill>
              </a:rPr>
              <a:t>Light </a:t>
            </a:r>
            <a:r>
              <a:rPr lang="en-US" sz="3600" dirty="0">
                <a:solidFill>
                  <a:srgbClr val="D21121"/>
                </a:solidFill>
              </a:rPr>
              <a:t>emitting fabrics for </a:t>
            </a:r>
            <a:r>
              <a:rPr lang="en-US" sz="3600" dirty="0" smtClean="0">
                <a:solidFill>
                  <a:srgbClr val="D21121"/>
                </a:solidFill>
              </a:rPr>
              <a:t>PDT of </a:t>
            </a:r>
            <a:r>
              <a:rPr lang="en-US" sz="3600" dirty="0">
                <a:solidFill>
                  <a:srgbClr val="D21121"/>
                </a:solidFill>
              </a:rPr>
              <a:t>skin  </a:t>
            </a:r>
          </a:p>
          <a:p>
            <a:pPr algn="l"/>
            <a:r>
              <a:rPr lang="en-US" sz="2000" dirty="0" err="1" smtClean="0">
                <a:solidFill>
                  <a:srgbClr val="D21121"/>
                </a:solidFill>
              </a:rPr>
              <a:t>Moïse</a:t>
            </a:r>
            <a:r>
              <a:rPr lang="en-US" sz="2000" dirty="0" smtClean="0">
                <a:solidFill>
                  <a:srgbClr val="D21121"/>
                </a:solidFill>
              </a:rPr>
              <a:t> </a:t>
            </a:r>
            <a:r>
              <a:rPr lang="en-US" sz="2000" dirty="0" err="1">
                <a:solidFill>
                  <a:srgbClr val="D21121"/>
                </a:solidFill>
              </a:rPr>
              <a:t>Vouters</a:t>
            </a:r>
            <a:r>
              <a:rPr lang="en-US" sz="2000" dirty="0">
                <a:solidFill>
                  <a:srgbClr val="D21121"/>
                </a:solidFill>
              </a:rPr>
              <a:t>, Loos, </a:t>
            </a:r>
            <a:r>
              <a:rPr lang="en-US" sz="2000" dirty="0" smtClean="0">
                <a:solidFill>
                  <a:srgbClr val="D21121"/>
                </a:solidFill>
              </a:rPr>
              <a:t>France</a:t>
            </a:r>
            <a:endParaRPr lang="en-US" sz="2000" dirty="0">
              <a:solidFill>
                <a:srgbClr val="D21121"/>
              </a:solidFill>
            </a:endParaRPr>
          </a:p>
        </p:txBody>
      </p:sp>
      <p:sp>
        <p:nvSpPr>
          <p:cNvPr id="8" name="Espace réservé du texte 2"/>
          <p:cNvSpPr txBox="1">
            <a:spLocks/>
          </p:cNvSpPr>
          <p:nvPr/>
        </p:nvSpPr>
        <p:spPr>
          <a:xfrm>
            <a:off x="1262743" y="2176705"/>
            <a:ext cx="7424056" cy="2082165"/>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800" dirty="0" smtClean="0">
                <a:solidFill>
                  <a:srgbClr val="0F719D"/>
                </a:solidFill>
              </a:rPr>
              <a:t>LED </a:t>
            </a:r>
            <a:r>
              <a:rPr lang="en-US" sz="2800" dirty="0">
                <a:solidFill>
                  <a:srgbClr val="0F719D"/>
                </a:solidFill>
              </a:rPr>
              <a:t>panels </a:t>
            </a:r>
            <a:r>
              <a:rPr lang="en-US" sz="2800" dirty="0" smtClean="0">
                <a:solidFill>
                  <a:srgbClr val="0F719D"/>
                </a:solidFill>
              </a:rPr>
              <a:t>used for PDT do </a:t>
            </a:r>
            <a:r>
              <a:rPr lang="en-US" sz="2800" dirty="0">
                <a:solidFill>
                  <a:srgbClr val="0F719D"/>
                </a:solidFill>
              </a:rPr>
              <a:t>not deliver a uniform light distribution. Moreover, due to the complexities of the human anatomy, it is practically impossible to obtain a reproducible irradiance. </a:t>
            </a:r>
          </a:p>
          <a:p>
            <a:pPr algn="l"/>
            <a:r>
              <a:rPr lang="en-US" sz="2800" dirty="0" smtClean="0">
                <a:solidFill>
                  <a:srgbClr val="0F719D"/>
                </a:solidFill>
              </a:rPr>
              <a:t>A </a:t>
            </a:r>
            <a:r>
              <a:rPr lang="en-US" sz="2800" dirty="0">
                <a:solidFill>
                  <a:srgbClr val="0F719D"/>
                </a:solidFill>
              </a:rPr>
              <a:t>textile light diffuser was developed using plastic side emitting optical </a:t>
            </a:r>
            <a:r>
              <a:rPr lang="en-US" sz="2800" dirty="0" smtClean="0">
                <a:solidFill>
                  <a:srgbClr val="0F719D"/>
                </a:solidFill>
              </a:rPr>
              <a:t>fiber </a:t>
            </a:r>
            <a:r>
              <a:rPr lang="en-US" sz="2800" dirty="0">
                <a:solidFill>
                  <a:srgbClr val="0F719D"/>
                </a:solidFill>
              </a:rPr>
              <a:t>and polyester yarn. </a:t>
            </a:r>
            <a:r>
              <a:rPr lang="en-US" sz="2800" dirty="0" smtClean="0">
                <a:solidFill>
                  <a:srgbClr val="0F719D"/>
                </a:solidFill>
              </a:rPr>
              <a:t>The </a:t>
            </a:r>
            <a:r>
              <a:rPr lang="en-US" sz="2800" dirty="0">
                <a:solidFill>
                  <a:srgbClr val="0F719D"/>
                </a:solidFill>
              </a:rPr>
              <a:t>combination of different weaving patterns and coupling of light sources to both fiber ends allows homogenous and uniform light </a:t>
            </a:r>
            <a:r>
              <a:rPr lang="en-US" sz="2800" dirty="0" smtClean="0">
                <a:solidFill>
                  <a:srgbClr val="0F719D"/>
                </a:solidFill>
              </a:rPr>
              <a:t>distribution.</a:t>
            </a:r>
          </a:p>
          <a:p>
            <a:pPr algn="l"/>
            <a:r>
              <a:rPr lang="en-US" sz="2800" dirty="0" smtClean="0">
                <a:solidFill>
                  <a:srgbClr val="0F719D"/>
                </a:solidFill>
              </a:rPr>
              <a:t>This </a:t>
            </a:r>
            <a:r>
              <a:rPr lang="en-US" sz="2800" dirty="0">
                <a:solidFill>
                  <a:srgbClr val="0F719D"/>
                </a:solidFill>
              </a:rPr>
              <a:t>light source is flexible and may deliver different wavelengths</a:t>
            </a:r>
            <a:r>
              <a:rPr lang="en-US" sz="2800" dirty="0" smtClean="0">
                <a:solidFill>
                  <a:srgbClr val="0F719D"/>
                </a:solidFill>
              </a:rPr>
              <a:t>.</a:t>
            </a:r>
            <a:endParaRPr lang="en-US" sz="2800" dirty="0">
              <a:solidFill>
                <a:srgbClr val="0F719D"/>
              </a:solidFill>
            </a:endParaRPr>
          </a:p>
        </p:txBody>
      </p:sp>
      <p:sp>
        <p:nvSpPr>
          <p:cNvPr id="9"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Inserm U703 </a:t>
            </a:r>
            <a:r>
              <a:rPr lang="fr-FR" dirty="0" err="1" smtClean="0"/>
              <a:t>website</a:t>
            </a:r>
            <a:endParaRPr lang="fr-FR" dirty="0"/>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29</a:t>
            </a:fld>
            <a:endParaRPr lang="fr-FR"/>
          </a:p>
        </p:txBody>
      </p:sp>
      <p:pic>
        <p:nvPicPr>
          <p:cNvPr id="409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486" t="24007" r="6853" b="29564"/>
          <a:stretch/>
        </p:blipFill>
        <p:spPr bwMode="auto">
          <a:xfrm>
            <a:off x="1669143" y="4220458"/>
            <a:ext cx="6763658" cy="213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314227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6" y="1"/>
            <a:ext cx="7395028" cy="63862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D21121"/>
                </a:solidFill>
              </a:rPr>
              <a:t>Hot </a:t>
            </a:r>
            <a:r>
              <a:rPr lang="fr-FR" sz="3600" dirty="0" err="1" smtClean="0">
                <a:solidFill>
                  <a:srgbClr val="D21121"/>
                </a:solidFill>
              </a:rPr>
              <a:t>topics</a:t>
            </a:r>
            <a:r>
              <a:rPr lang="fr-FR" sz="3600" dirty="0" smtClean="0">
                <a:solidFill>
                  <a:srgbClr val="D21121"/>
                </a:solidFill>
              </a:rPr>
              <a:t> 2013</a:t>
            </a:r>
            <a:endParaRPr lang="fr-FR" sz="3600" dirty="0">
              <a:solidFill>
                <a:srgbClr val="D21121"/>
              </a:solidFill>
            </a:endParaRPr>
          </a:p>
        </p:txBody>
      </p:sp>
      <p:sp>
        <p:nvSpPr>
          <p:cNvPr id="8" name="Espace réservé du texte 2"/>
          <p:cNvSpPr txBox="1">
            <a:spLocks/>
          </p:cNvSpPr>
          <p:nvPr/>
        </p:nvSpPr>
        <p:spPr>
          <a:xfrm>
            <a:off x="1524000" y="1233713"/>
            <a:ext cx="7162800" cy="54877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itchFamily="34" charset="0"/>
              <a:buChar char="•"/>
            </a:pPr>
            <a:r>
              <a:rPr lang="en-US" sz="1400" b="1" dirty="0">
                <a:solidFill>
                  <a:srgbClr val="D21121"/>
                </a:solidFill>
              </a:rPr>
              <a:t>New guidelines and </a:t>
            </a:r>
            <a:r>
              <a:rPr lang="en-US" sz="1400" b="1" dirty="0" smtClean="0">
                <a:solidFill>
                  <a:srgbClr val="D21121"/>
                </a:solidFill>
              </a:rPr>
              <a:t>consensus</a:t>
            </a:r>
          </a:p>
          <a:p>
            <a:pPr marL="285750" indent="-285750" algn="l">
              <a:buFont typeface="Wingdings" pitchFamily="2" charset="2"/>
              <a:buChar char="ü"/>
            </a:pPr>
            <a:r>
              <a:rPr lang="en-US" sz="1200" dirty="0">
                <a:solidFill>
                  <a:srgbClr val="0F719D"/>
                </a:solidFill>
                <a:hlinkClick r:id="rId2" action="ppaction://hlinksldjump"/>
              </a:rPr>
              <a:t>New guidelines for PDT</a:t>
            </a:r>
            <a:r>
              <a:rPr lang="en-US" sz="1200" dirty="0">
                <a:solidFill>
                  <a:srgbClr val="0F719D"/>
                </a:solidFill>
              </a:rPr>
              <a:t>. </a:t>
            </a:r>
            <a:r>
              <a:rPr lang="en-US" sz="1200" dirty="0" smtClean="0">
                <a:solidFill>
                  <a:schemeClr val="tx1"/>
                </a:solidFill>
              </a:rPr>
              <a:t>LR </a:t>
            </a:r>
            <a:r>
              <a:rPr lang="en-US" sz="1200" dirty="0">
                <a:solidFill>
                  <a:schemeClr val="tx1"/>
                </a:solidFill>
              </a:rPr>
              <a:t>Braathen, </a:t>
            </a:r>
            <a:r>
              <a:rPr lang="en-US" sz="1200" dirty="0" smtClean="0">
                <a:solidFill>
                  <a:schemeClr val="tx1"/>
                </a:solidFill>
              </a:rPr>
              <a:t>Switzerland </a:t>
            </a:r>
            <a:r>
              <a:rPr lang="en-US" sz="1200" dirty="0">
                <a:solidFill>
                  <a:schemeClr val="tx1"/>
                </a:solidFill>
              </a:rPr>
              <a:t>and </a:t>
            </a:r>
            <a:r>
              <a:rPr lang="en-US" sz="1200" dirty="0" smtClean="0">
                <a:solidFill>
                  <a:schemeClr val="tx1"/>
                </a:solidFill>
              </a:rPr>
              <a:t>CA Morton, UK</a:t>
            </a:r>
            <a:endParaRPr lang="en-US" sz="1200" dirty="0">
              <a:solidFill>
                <a:schemeClr val="tx1"/>
              </a:solidFill>
            </a:endParaRPr>
          </a:p>
          <a:p>
            <a:pPr marL="285750" indent="-285750" algn="l">
              <a:buFont typeface="Wingdings" pitchFamily="2" charset="2"/>
              <a:buChar char="ü"/>
            </a:pPr>
            <a:r>
              <a:rPr lang="en-US" sz="1200" dirty="0">
                <a:solidFill>
                  <a:srgbClr val="0F719D"/>
                </a:solidFill>
                <a:hlinkClick r:id="rId3" action="ppaction://hlinksldjump"/>
              </a:rPr>
              <a:t>German </a:t>
            </a:r>
            <a:r>
              <a:rPr lang="en-US" sz="1200" dirty="0" smtClean="0">
                <a:solidFill>
                  <a:srgbClr val="0F719D"/>
                </a:solidFill>
                <a:hlinkClick r:id="rId3" action="ppaction://hlinksldjump"/>
              </a:rPr>
              <a:t>consensus </a:t>
            </a:r>
            <a:r>
              <a:rPr lang="en-US" sz="1200" dirty="0">
                <a:solidFill>
                  <a:srgbClr val="0F719D"/>
                </a:solidFill>
                <a:hlinkClick r:id="rId3" action="ppaction://hlinksldjump"/>
              </a:rPr>
              <a:t>on PDT for skin </a:t>
            </a:r>
            <a:r>
              <a:rPr lang="en-US" sz="1200" dirty="0" smtClean="0">
                <a:solidFill>
                  <a:srgbClr val="0F719D"/>
                </a:solidFill>
                <a:hlinkClick r:id="rId3" action="ppaction://hlinksldjump"/>
              </a:rPr>
              <a:t>rejuvenation. </a:t>
            </a:r>
            <a:r>
              <a:rPr lang="en-US" sz="1200" dirty="0" smtClean="0">
                <a:solidFill>
                  <a:schemeClr val="tx1"/>
                </a:solidFill>
              </a:rPr>
              <a:t>RM Szeimies, Germany</a:t>
            </a:r>
            <a:endParaRPr lang="en-US" sz="1600" b="1" dirty="0">
              <a:solidFill>
                <a:srgbClr val="D21121"/>
              </a:solidFill>
            </a:endParaRPr>
          </a:p>
          <a:p>
            <a:pPr marL="285750" indent="-285750" algn="l">
              <a:buFont typeface="Arial" pitchFamily="34" charset="0"/>
              <a:buChar char="•"/>
            </a:pPr>
            <a:r>
              <a:rPr lang="en-US" sz="1400" b="1" dirty="0" smtClean="0">
                <a:solidFill>
                  <a:srgbClr val="D21121"/>
                </a:solidFill>
              </a:rPr>
              <a:t>Daylight-PDT</a:t>
            </a:r>
          </a:p>
          <a:p>
            <a:pPr marL="285750" indent="-285750" algn="l">
              <a:buFont typeface="Wingdings" pitchFamily="2" charset="2"/>
              <a:buChar char="ü"/>
            </a:pPr>
            <a:r>
              <a:rPr lang="en-US" sz="1200" dirty="0" smtClean="0">
                <a:solidFill>
                  <a:srgbClr val="0F719D"/>
                </a:solidFill>
                <a:hlinkClick r:id="rId4" action="ppaction://hlinksldjump"/>
              </a:rPr>
              <a:t>Efficacy </a:t>
            </a:r>
            <a:r>
              <a:rPr lang="en-US" sz="1200" dirty="0">
                <a:solidFill>
                  <a:srgbClr val="0F719D"/>
                </a:solidFill>
                <a:hlinkClick r:id="rId4" action="ppaction://hlinksldjump"/>
              </a:rPr>
              <a:t>and safety of MAL cream activated by natural daylight in AK: a randomized, investigator blinded, controlled, phase 3 </a:t>
            </a:r>
            <a:r>
              <a:rPr lang="en-US" sz="1200" dirty="0" smtClean="0">
                <a:solidFill>
                  <a:srgbClr val="0F719D"/>
                </a:solidFill>
                <a:hlinkClick r:id="rId4" action="ppaction://hlinksldjump"/>
              </a:rPr>
              <a:t>study</a:t>
            </a:r>
            <a:r>
              <a:rPr lang="en-US" sz="1200" dirty="0" smtClean="0">
                <a:solidFill>
                  <a:srgbClr val="0F719D"/>
                </a:solidFill>
              </a:rPr>
              <a:t>. </a:t>
            </a:r>
            <a:r>
              <a:rPr lang="en-US" sz="1200" dirty="0" smtClean="0">
                <a:solidFill>
                  <a:schemeClr val="tx1"/>
                </a:solidFill>
              </a:rPr>
              <a:t>S </a:t>
            </a:r>
            <a:r>
              <a:rPr lang="en-US" sz="1200" dirty="0" err="1" smtClean="0">
                <a:solidFill>
                  <a:schemeClr val="tx1"/>
                </a:solidFill>
              </a:rPr>
              <a:t>Shumack</a:t>
            </a:r>
            <a:r>
              <a:rPr lang="en-US" sz="1200" dirty="0" smtClean="0">
                <a:solidFill>
                  <a:schemeClr val="tx1"/>
                </a:solidFill>
              </a:rPr>
              <a:t>, Australia</a:t>
            </a:r>
            <a:endParaRPr lang="en-US" sz="1200" dirty="0">
              <a:solidFill>
                <a:schemeClr val="tx1"/>
              </a:solidFill>
            </a:endParaRPr>
          </a:p>
          <a:p>
            <a:pPr marL="285750" indent="-285750" algn="l">
              <a:buFont typeface="Wingdings" pitchFamily="2" charset="2"/>
              <a:buChar char="ü"/>
            </a:pPr>
            <a:r>
              <a:rPr lang="en-US" sz="1200" dirty="0" smtClean="0">
                <a:solidFill>
                  <a:srgbClr val="0F719D"/>
                </a:solidFill>
                <a:hlinkClick r:id="rId5" action="ppaction://hlinksldjump"/>
              </a:rPr>
              <a:t>Daylight </a:t>
            </a:r>
            <a:r>
              <a:rPr lang="en-US" sz="1200" dirty="0">
                <a:solidFill>
                  <a:srgbClr val="0F719D"/>
                </a:solidFill>
                <a:hlinkClick r:id="rId5" action="ppaction://hlinksldjump"/>
              </a:rPr>
              <a:t>PDT for </a:t>
            </a:r>
            <a:r>
              <a:rPr lang="en-US" sz="1200" dirty="0" err="1" smtClean="0">
                <a:solidFill>
                  <a:srgbClr val="0F719D"/>
                </a:solidFill>
                <a:hlinkClick r:id="rId5" action="ppaction://hlinksldjump"/>
              </a:rPr>
              <a:t>leishmaniasis</a:t>
            </a:r>
            <a:r>
              <a:rPr lang="en-US" sz="1200" dirty="0" smtClean="0">
                <a:solidFill>
                  <a:srgbClr val="0F719D"/>
                </a:solidFill>
              </a:rPr>
              <a:t>. </a:t>
            </a:r>
            <a:r>
              <a:rPr lang="en-US" sz="1200" dirty="0" smtClean="0">
                <a:solidFill>
                  <a:schemeClr val="tx1"/>
                </a:solidFill>
              </a:rPr>
              <a:t>CD </a:t>
            </a:r>
            <a:r>
              <a:rPr lang="en-US" sz="1200" dirty="0" err="1" smtClean="0">
                <a:solidFill>
                  <a:schemeClr val="tx1"/>
                </a:solidFill>
              </a:rPr>
              <a:t>Enk</a:t>
            </a:r>
            <a:r>
              <a:rPr lang="en-US" sz="1200" dirty="0">
                <a:solidFill>
                  <a:schemeClr val="tx1"/>
                </a:solidFill>
              </a:rPr>
              <a:t>, </a:t>
            </a:r>
            <a:r>
              <a:rPr lang="en-US" sz="1200" dirty="0" smtClean="0">
                <a:solidFill>
                  <a:schemeClr val="tx1"/>
                </a:solidFill>
              </a:rPr>
              <a:t>Israel</a:t>
            </a:r>
          </a:p>
          <a:p>
            <a:pPr marL="285750" indent="-285750" algn="l">
              <a:buFont typeface="Wingdings" pitchFamily="2" charset="2"/>
              <a:buChar char="ü"/>
            </a:pPr>
            <a:r>
              <a:rPr lang="en-US" sz="1200" dirty="0">
                <a:solidFill>
                  <a:srgbClr val="0F719D"/>
                </a:solidFill>
                <a:hlinkClick r:id="rId6" action="ppaction://hlinksldjump"/>
              </a:rPr>
              <a:t>Optimizing the amount of </a:t>
            </a:r>
            <a:r>
              <a:rPr lang="en-US" sz="1200" dirty="0" smtClean="0">
                <a:solidFill>
                  <a:srgbClr val="0F719D"/>
                </a:solidFill>
                <a:hlinkClick r:id="rId6" action="ppaction://hlinksldjump"/>
              </a:rPr>
              <a:t>Metvix® </a:t>
            </a:r>
            <a:r>
              <a:rPr lang="en-US" sz="1200" dirty="0">
                <a:solidFill>
                  <a:srgbClr val="0F719D"/>
                </a:solidFill>
                <a:hlinkClick r:id="rId6" action="ppaction://hlinksldjump"/>
              </a:rPr>
              <a:t>used in daylight PDT</a:t>
            </a:r>
            <a:r>
              <a:rPr lang="en-US" sz="1200" dirty="0">
                <a:solidFill>
                  <a:srgbClr val="0F719D"/>
                </a:solidFill>
              </a:rPr>
              <a:t>.</a:t>
            </a:r>
            <a:r>
              <a:rPr lang="en-US" sz="1200" dirty="0">
                <a:solidFill>
                  <a:schemeClr val="tx1"/>
                </a:solidFill>
              </a:rPr>
              <a:t> HC </a:t>
            </a:r>
            <a:r>
              <a:rPr lang="en-US" sz="1200" dirty="0" err="1">
                <a:solidFill>
                  <a:schemeClr val="tx1"/>
                </a:solidFill>
              </a:rPr>
              <a:t>Wulf</a:t>
            </a:r>
            <a:r>
              <a:rPr lang="en-US" sz="1200" dirty="0">
                <a:solidFill>
                  <a:schemeClr val="tx1"/>
                </a:solidFill>
              </a:rPr>
              <a:t>, </a:t>
            </a:r>
            <a:r>
              <a:rPr lang="en-US" sz="1200" dirty="0" smtClean="0">
                <a:solidFill>
                  <a:schemeClr val="tx1"/>
                </a:solidFill>
              </a:rPr>
              <a:t>Denmark</a:t>
            </a:r>
            <a:endParaRPr lang="en-US" sz="1200" b="1" dirty="0">
              <a:solidFill>
                <a:srgbClr val="D21121"/>
              </a:solidFill>
            </a:endParaRPr>
          </a:p>
          <a:p>
            <a:pPr marL="285750" indent="-285750" algn="l">
              <a:buFont typeface="Arial" pitchFamily="34" charset="0"/>
              <a:buChar char="•"/>
            </a:pPr>
            <a:r>
              <a:rPr lang="en-US" sz="1400" b="1" dirty="0">
                <a:solidFill>
                  <a:srgbClr val="D21121"/>
                </a:solidFill>
              </a:rPr>
              <a:t>Latest </a:t>
            </a:r>
            <a:r>
              <a:rPr lang="en-US" sz="1400" b="1" dirty="0" smtClean="0">
                <a:solidFill>
                  <a:srgbClr val="D21121"/>
                </a:solidFill>
              </a:rPr>
              <a:t>news</a:t>
            </a:r>
          </a:p>
          <a:p>
            <a:pPr marL="285750" indent="-285750" algn="l">
              <a:buFont typeface="Wingdings" pitchFamily="2" charset="2"/>
              <a:buChar char="ü"/>
            </a:pPr>
            <a:r>
              <a:rPr lang="en-US" sz="1200" dirty="0">
                <a:solidFill>
                  <a:srgbClr val="0F719D"/>
                </a:solidFill>
                <a:hlinkClick r:id="rId7" action="ppaction://hlinksldjump"/>
              </a:rPr>
              <a:t>Pulsed Dye Laser mediated photodynamic therapy for actinic keratosis: Results of a randomized clinical </a:t>
            </a:r>
            <a:r>
              <a:rPr lang="en-US" sz="1200" dirty="0" smtClean="0">
                <a:solidFill>
                  <a:srgbClr val="0F719D"/>
                </a:solidFill>
                <a:hlinkClick r:id="rId7" action="ppaction://hlinksldjump"/>
              </a:rPr>
              <a:t>trial</a:t>
            </a:r>
            <a:r>
              <a:rPr lang="en-US" sz="1200" dirty="0" smtClean="0">
                <a:solidFill>
                  <a:srgbClr val="0F719D"/>
                </a:solidFill>
              </a:rPr>
              <a:t>. </a:t>
            </a:r>
            <a:r>
              <a:rPr lang="en-US" sz="1200" dirty="0" smtClean="0">
                <a:solidFill>
                  <a:schemeClr val="tx1"/>
                </a:solidFill>
              </a:rPr>
              <a:t>J </a:t>
            </a:r>
            <a:r>
              <a:rPr lang="en-US" sz="1200" dirty="0" err="1">
                <a:solidFill>
                  <a:schemeClr val="tx1"/>
                </a:solidFill>
              </a:rPr>
              <a:t>Kessels</a:t>
            </a:r>
            <a:r>
              <a:rPr lang="en-US" sz="1200" dirty="0">
                <a:solidFill>
                  <a:schemeClr val="tx1"/>
                </a:solidFill>
              </a:rPr>
              <a:t>, </a:t>
            </a:r>
            <a:r>
              <a:rPr lang="en-US" sz="1200" dirty="0" smtClean="0">
                <a:solidFill>
                  <a:schemeClr val="tx1"/>
                </a:solidFill>
              </a:rPr>
              <a:t>The </a:t>
            </a:r>
            <a:r>
              <a:rPr lang="en-US" sz="1200" dirty="0">
                <a:solidFill>
                  <a:schemeClr val="tx1"/>
                </a:solidFill>
              </a:rPr>
              <a:t>Netherlands</a:t>
            </a:r>
          </a:p>
          <a:p>
            <a:pPr marL="285750" indent="-285750" algn="l">
              <a:buFont typeface="Wingdings" pitchFamily="2" charset="2"/>
              <a:buChar char="ü"/>
            </a:pPr>
            <a:r>
              <a:rPr lang="en-US" sz="1200" dirty="0">
                <a:solidFill>
                  <a:srgbClr val="0F719D"/>
                </a:solidFill>
                <a:hlinkClick r:id="rId8" action="ppaction://hlinksldjump"/>
              </a:rPr>
              <a:t>PDT with nitrous oxide </a:t>
            </a:r>
            <a:r>
              <a:rPr lang="en-US" sz="1200" dirty="0" smtClean="0">
                <a:solidFill>
                  <a:srgbClr val="0F719D"/>
                </a:solidFill>
                <a:hlinkClick r:id="rId8" action="ppaction://hlinksldjump"/>
              </a:rPr>
              <a:t>sedation</a:t>
            </a:r>
            <a:r>
              <a:rPr lang="en-US" sz="1200" dirty="0" smtClean="0">
                <a:solidFill>
                  <a:srgbClr val="0F719D"/>
                </a:solidFill>
              </a:rPr>
              <a:t>. </a:t>
            </a:r>
            <a:r>
              <a:rPr lang="en-US" sz="1200" dirty="0" smtClean="0">
                <a:solidFill>
                  <a:schemeClr val="tx1"/>
                </a:solidFill>
              </a:rPr>
              <a:t>I </a:t>
            </a:r>
            <a:r>
              <a:rPr lang="en-US" sz="1200" dirty="0" err="1" smtClean="0">
                <a:solidFill>
                  <a:schemeClr val="tx1"/>
                </a:solidFill>
              </a:rPr>
              <a:t>Polimón-Olabarrieta</a:t>
            </a:r>
            <a:r>
              <a:rPr lang="en-US" sz="1200" dirty="0">
                <a:solidFill>
                  <a:schemeClr val="tx1"/>
                </a:solidFill>
              </a:rPr>
              <a:t>, </a:t>
            </a:r>
            <a:r>
              <a:rPr lang="en-US" sz="1200" dirty="0" smtClean="0">
                <a:solidFill>
                  <a:schemeClr val="tx1"/>
                </a:solidFill>
              </a:rPr>
              <a:t>Spain</a:t>
            </a:r>
          </a:p>
          <a:p>
            <a:pPr marL="285750" indent="-285750" algn="l">
              <a:buFont typeface="Wingdings" pitchFamily="2" charset="2"/>
              <a:buChar char="ü"/>
            </a:pPr>
            <a:r>
              <a:rPr lang="en-US" sz="1200" dirty="0">
                <a:solidFill>
                  <a:srgbClr val="0F719D"/>
                </a:solidFill>
                <a:hlinkClick r:id="rId9" action="ppaction://hlinksldjump"/>
              </a:rPr>
              <a:t>A randomized trial of PDT, CO2-Laser, </a:t>
            </a:r>
            <a:r>
              <a:rPr lang="en-US" sz="1200" dirty="0" err="1">
                <a:solidFill>
                  <a:srgbClr val="0F719D"/>
                </a:solidFill>
                <a:hlinkClick r:id="rId9" action="ppaction://hlinksldjump"/>
              </a:rPr>
              <a:t>diclofenac</a:t>
            </a:r>
            <a:r>
              <a:rPr lang="en-US" sz="1200" dirty="0">
                <a:solidFill>
                  <a:srgbClr val="0F719D"/>
                </a:solidFill>
                <a:hlinkClick r:id="rId9" action="ppaction://hlinksldjump"/>
              </a:rPr>
              <a:t> gel and </a:t>
            </a:r>
            <a:r>
              <a:rPr lang="en-US" sz="1200" dirty="0" err="1">
                <a:solidFill>
                  <a:srgbClr val="0F719D"/>
                </a:solidFill>
                <a:hlinkClick r:id="rId9" action="ppaction://hlinksldjump"/>
              </a:rPr>
              <a:t>cryotherapy</a:t>
            </a:r>
            <a:r>
              <a:rPr lang="en-US" sz="1200" dirty="0">
                <a:solidFill>
                  <a:srgbClr val="0F719D"/>
                </a:solidFill>
                <a:hlinkClick r:id="rId9" action="ppaction://hlinksldjump"/>
              </a:rPr>
              <a:t> for </a:t>
            </a:r>
            <a:r>
              <a:rPr lang="en-US" sz="1200" dirty="0" smtClean="0">
                <a:solidFill>
                  <a:srgbClr val="0F719D"/>
                </a:solidFill>
                <a:hlinkClick r:id="rId9" action="ppaction://hlinksldjump"/>
              </a:rPr>
              <a:t>AK</a:t>
            </a:r>
            <a:r>
              <a:rPr lang="en-US" sz="1200" dirty="0" smtClean="0">
                <a:solidFill>
                  <a:srgbClr val="0F719D"/>
                </a:solidFill>
              </a:rPr>
              <a:t>. </a:t>
            </a:r>
            <a:r>
              <a:rPr lang="en-US" sz="1200" dirty="0" smtClean="0">
                <a:solidFill>
                  <a:schemeClr val="tx1"/>
                </a:solidFill>
              </a:rPr>
              <a:t>PG Calzavara-Pinton</a:t>
            </a:r>
            <a:r>
              <a:rPr lang="en-US" sz="1200" dirty="0">
                <a:solidFill>
                  <a:schemeClr val="tx1"/>
                </a:solidFill>
              </a:rPr>
              <a:t>, </a:t>
            </a:r>
            <a:r>
              <a:rPr lang="en-US" sz="1200" dirty="0" smtClean="0">
                <a:solidFill>
                  <a:schemeClr val="tx1"/>
                </a:solidFill>
              </a:rPr>
              <a:t>Italy</a:t>
            </a:r>
          </a:p>
          <a:p>
            <a:pPr marL="285750" indent="-285750" algn="l">
              <a:buFont typeface="Wingdings" pitchFamily="2" charset="2"/>
              <a:buChar char="ü"/>
            </a:pPr>
            <a:r>
              <a:rPr lang="en-US" sz="1200" dirty="0">
                <a:solidFill>
                  <a:srgbClr val="0F719D"/>
                </a:solidFill>
                <a:hlinkClick r:id="rId10" action="ppaction://hlinksldjump"/>
              </a:rPr>
              <a:t>Comparison of lesion vs. field treatment with PDT</a:t>
            </a:r>
            <a:r>
              <a:rPr lang="fr-FR" sz="1200" dirty="0">
                <a:solidFill>
                  <a:srgbClr val="0F719D"/>
                </a:solidFill>
                <a:hlinkClick r:id="rId10" action="ppaction://hlinksldjump"/>
              </a:rPr>
              <a:t> </a:t>
            </a:r>
            <a:r>
              <a:rPr lang="en-US" sz="1200" dirty="0">
                <a:solidFill>
                  <a:srgbClr val="0F719D"/>
                </a:solidFill>
                <a:hlinkClick r:id="rId10" action="ppaction://hlinksldjump"/>
              </a:rPr>
              <a:t>in AK prevention: first preliminary results</a:t>
            </a:r>
            <a:r>
              <a:rPr lang="fr-FR" sz="1200" dirty="0">
                <a:solidFill>
                  <a:srgbClr val="0F719D"/>
                </a:solidFill>
                <a:hlinkClick r:id="rId10" action="ppaction://hlinksldjump"/>
              </a:rPr>
              <a:t>. </a:t>
            </a:r>
            <a:r>
              <a:rPr lang="en-US" sz="1200" dirty="0">
                <a:solidFill>
                  <a:schemeClr val="tx1"/>
                </a:solidFill>
              </a:rPr>
              <a:t>RMJP </a:t>
            </a:r>
            <a:r>
              <a:rPr lang="en-US" sz="1200" dirty="0" err="1">
                <a:solidFill>
                  <a:schemeClr val="tx1"/>
                </a:solidFill>
              </a:rPr>
              <a:t>Gerritsen</a:t>
            </a:r>
            <a:r>
              <a:rPr lang="en-US" sz="1200" dirty="0">
                <a:solidFill>
                  <a:schemeClr val="tx1"/>
                </a:solidFill>
              </a:rPr>
              <a:t>, The Netherlands</a:t>
            </a:r>
            <a:endParaRPr lang="fr-FR" sz="1200" dirty="0">
              <a:solidFill>
                <a:schemeClr val="tx1"/>
              </a:solidFill>
            </a:endParaRPr>
          </a:p>
          <a:p>
            <a:pPr marL="285750" indent="-285750" algn="l">
              <a:buFont typeface="Wingdings" pitchFamily="2" charset="2"/>
              <a:buChar char="ü"/>
            </a:pPr>
            <a:r>
              <a:rPr lang="en-US" sz="1200" dirty="0" smtClean="0">
                <a:solidFill>
                  <a:srgbClr val="0F719D"/>
                </a:solidFill>
                <a:hlinkClick r:id="rId11" action="ppaction://hlinksldjump"/>
              </a:rPr>
              <a:t>PDT </a:t>
            </a:r>
            <a:r>
              <a:rPr lang="en-US" sz="1200" dirty="0">
                <a:solidFill>
                  <a:srgbClr val="0F719D"/>
                </a:solidFill>
                <a:hlinkClick r:id="rId11" action="ppaction://hlinksldjump"/>
              </a:rPr>
              <a:t>versus topical </a:t>
            </a:r>
            <a:r>
              <a:rPr lang="en-US" sz="1200" dirty="0" err="1">
                <a:solidFill>
                  <a:srgbClr val="0F719D"/>
                </a:solidFill>
                <a:hlinkClick r:id="rId11" action="ppaction://hlinksldjump"/>
              </a:rPr>
              <a:t>imiquimod</a:t>
            </a:r>
            <a:r>
              <a:rPr lang="en-US" sz="1200" dirty="0">
                <a:solidFill>
                  <a:srgbClr val="0F719D"/>
                </a:solidFill>
                <a:hlinkClick r:id="rId11" action="ppaction://hlinksldjump"/>
              </a:rPr>
              <a:t> versus topical 5-fluorouracil for treatment of superficial BCC: a single blind, </a:t>
            </a:r>
            <a:r>
              <a:rPr lang="en-US" sz="1200" dirty="0" err="1">
                <a:solidFill>
                  <a:srgbClr val="0F719D"/>
                </a:solidFill>
                <a:hlinkClick r:id="rId11" action="ppaction://hlinksldjump"/>
              </a:rPr>
              <a:t>noninferiority</a:t>
            </a:r>
            <a:r>
              <a:rPr lang="en-US" sz="1200" dirty="0">
                <a:solidFill>
                  <a:srgbClr val="0F719D"/>
                </a:solidFill>
                <a:hlinkClick r:id="rId11" action="ppaction://hlinksldjump"/>
              </a:rPr>
              <a:t>, randomized controlled </a:t>
            </a:r>
            <a:r>
              <a:rPr lang="en-US" sz="1200" dirty="0" smtClean="0">
                <a:solidFill>
                  <a:srgbClr val="0F719D"/>
                </a:solidFill>
                <a:hlinkClick r:id="rId11" action="ppaction://hlinksldjump"/>
              </a:rPr>
              <a:t>trial</a:t>
            </a:r>
            <a:r>
              <a:rPr lang="en-US" sz="1200" dirty="0" smtClean="0">
                <a:solidFill>
                  <a:srgbClr val="0F719D"/>
                </a:solidFill>
              </a:rPr>
              <a:t>. </a:t>
            </a:r>
            <a:r>
              <a:rPr lang="en-US" sz="1200" dirty="0">
                <a:solidFill>
                  <a:schemeClr val="tx1"/>
                </a:solidFill>
              </a:rPr>
              <a:t>N </a:t>
            </a:r>
            <a:r>
              <a:rPr lang="en-US" sz="1200" dirty="0" err="1">
                <a:solidFill>
                  <a:schemeClr val="tx1"/>
                </a:solidFill>
              </a:rPr>
              <a:t>Kelleners-Smeets</a:t>
            </a:r>
            <a:r>
              <a:rPr lang="en-US" sz="1200" dirty="0">
                <a:solidFill>
                  <a:schemeClr val="tx1"/>
                </a:solidFill>
              </a:rPr>
              <a:t>, The </a:t>
            </a:r>
            <a:r>
              <a:rPr lang="en-US" sz="1200" dirty="0" smtClean="0">
                <a:solidFill>
                  <a:schemeClr val="tx1"/>
                </a:solidFill>
              </a:rPr>
              <a:t>Netherlands</a:t>
            </a:r>
          </a:p>
          <a:p>
            <a:pPr marL="285750" indent="-285750" algn="l">
              <a:buFont typeface="Wingdings" pitchFamily="2" charset="2"/>
              <a:buChar char="ü"/>
            </a:pPr>
            <a:r>
              <a:rPr lang="en-US" sz="1200" dirty="0">
                <a:solidFill>
                  <a:srgbClr val="0F719D"/>
                </a:solidFill>
                <a:hlinkClick r:id="rId12" action="ppaction://hlinksldjump"/>
              </a:rPr>
              <a:t>Combined Carbon Dioxide Laser with PDT for Nodular and Superficial BCC</a:t>
            </a:r>
            <a:r>
              <a:rPr lang="fr-FR" sz="1200" dirty="0">
                <a:solidFill>
                  <a:srgbClr val="0F719D"/>
                </a:solidFill>
              </a:rPr>
              <a:t>. </a:t>
            </a:r>
            <a:r>
              <a:rPr lang="en-US" sz="1200" dirty="0" smtClean="0">
                <a:solidFill>
                  <a:schemeClr val="tx1"/>
                </a:solidFill>
              </a:rPr>
              <a:t>MSC </a:t>
            </a:r>
            <a:r>
              <a:rPr lang="en-US" sz="1200" dirty="0" err="1">
                <a:solidFill>
                  <a:schemeClr val="tx1"/>
                </a:solidFill>
              </a:rPr>
              <a:t>Murison</a:t>
            </a:r>
            <a:r>
              <a:rPr lang="en-US" sz="1200" dirty="0">
                <a:solidFill>
                  <a:schemeClr val="tx1"/>
                </a:solidFill>
              </a:rPr>
              <a:t>, </a:t>
            </a:r>
            <a:r>
              <a:rPr lang="en-US" sz="1200" dirty="0" smtClean="0">
                <a:solidFill>
                  <a:schemeClr val="tx1"/>
                </a:solidFill>
              </a:rPr>
              <a:t>U.K.</a:t>
            </a:r>
            <a:endParaRPr lang="en-US" sz="1200" dirty="0">
              <a:solidFill>
                <a:schemeClr val="tx1"/>
              </a:solidFill>
            </a:endParaRPr>
          </a:p>
          <a:p>
            <a:pPr marL="285750" indent="-285750" algn="l">
              <a:buFont typeface="Arial" pitchFamily="34" charset="0"/>
              <a:buChar char="•"/>
            </a:pPr>
            <a:r>
              <a:rPr lang="en-US" sz="1400" b="1" dirty="0">
                <a:solidFill>
                  <a:srgbClr val="D21121"/>
                </a:solidFill>
              </a:rPr>
              <a:t>Awarded </a:t>
            </a:r>
            <a:r>
              <a:rPr lang="en-US" sz="1400" b="1" dirty="0" smtClean="0">
                <a:solidFill>
                  <a:srgbClr val="D21121"/>
                </a:solidFill>
              </a:rPr>
              <a:t>presentation (including posters)</a:t>
            </a:r>
            <a:endParaRPr lang="en-US" sz="1100" dirty="0" smtClean="0">
              <a:solidFill>
                <a:srgbClr val="0F719D"/>
              </a:solidFill>
            </a:endParaRPr>
          </a:p>
          <a:p>
            <a:pPr marL="285750" indent="-285750" algn="l">
              <a:buFont typeface="Wingdings" pitchFamily="2" charset="2"/>
              <a:buChar char="ü"/>
            </a:pPr>
            <a:r>
              <a:rPr lang="en-US" sz="1200" dirty="0">
                <a:solidFill>
                  <a:srgbClr val="0F719D"/>
                </a:solidFill>
                <a:hlinkClick r:id="rId13" action="ppaction://hlinksldjump"/>
              </a:rPr>
              <a:t>3D Cellular model for PDT outcome research. </a:t>
            </a:r>
            <a:r>
              <a:rPr lang="en-US" sz="1200" dirty="0">
                <a:solidFill>
                  <a:schemeClr val="tx1"/>
                </a:solidFill>
              </a:rPr>
              <a:t>S </a:t>
            </a:r>
            <a:r>
              <a:rPr lang="en-US" sz="1200" dirty="0" err="1">
                <a:solidFill>
                  <a:schemeClr val="tx1"/>
                </a:solidFill>
              </a:rPr>
              <a:t>Nonell</a:t>
            </a:r>
            <a:r>
              <a:rPr lang="en-US" sz="1200" dirty="0">
                <a:solidFill>
                  <a:schemeClr val="tx1"/>
                </a:solidFill>
              </a:rPr>
              <a:t>, Spain</a:t>
            </a:r>
          </a:p>
          <a:p>
            <a:pPr marL="285750" indent="-285750" algn="l">
              <a:buFont typeface="Wingdings" pitchFamily="2" charset="2"/>
              <a:buChar char="ü"/>
            </a:pPr>
            <a:r>
              <a:rPr lang="en-US" sz="1200" dirty="0" smtClean="0">
                <a:solidFill>
                  <a:srgbClr val="0F719D"/>
                </a:solidFill>
                <a:hlinkClick r:id="rId14" action="ppaction://hlinksldjump"/>
              </a:rPr>
              <a:t>Light </a:t>
            </a:r>
            <a:r>
              <a:rPr lang="en-US" sz="1200" dirty="0">
                <a:solidFill>
                  <a:srgbClr val="0F719D"/>
                </a:solidFill>
                <a:hlinkClick r:id="rId14" action="ppaction://hlinksldjump"/>
              </a:rPr>
              <a:t>emitting fabrics for photodynamic </a:t>
            </a:r>
            <a:r>
              <a:rPr lang="en-US" sz="1200" dirty="0" smtClean="0">
                <a:solidFill>
                  <a:srgbClr val="0F719D"/>
                </a:solidFill>
                <a:hlinkClick r:id="rId14" action="ppaction://hlinksldjump"/>
              </a:rPr>
              <a:t>therapy </a:t>
            </a:r>
            <a:r>
              <a:rPr lang="en-US" sz="1200" dirty="0">
                <a:solidFill>
                  <a:srgbClr val="0F719D"/>
                </a:solidFill>
                <a:hlinkClick r:id="rId14" action="ppaction://hlinksldjump"/>
              </a:rPr>
              <a:t>of </a:t>
            </a:r>
            <a:r>
              <a:rPr lang="en-US" sz="1200" dirty="0" smtClean="0">
                <a:solidFill>
                  <a:srgbClr val="0F719D"/>
                </a:solidFill>
                <a:hlinkClick r:id="rId14" action="ppaction://hlinksldjump"/>
              </a:rPr>
              <a:t>skin. </a:t>
            </a:r>
            <a:r>
              <a:rPr lang="en-US" sz="1200" dirty="0" smtClean="0">
                <a:solidFill>
                  <a:schemeClr val="tx1"/>
                </a:solidFill>
              </a:rPr>
              <a:t>M </a:t>
            </a:r>
            <a:r>
              <a:rPr lang="en-US" sz="1200" dirty="0" err="1" smtClean="0">
                <a:solidFill>
                  <a:schemeClr val="tx1"/>
                </a:solidFill>
              </a:rPr>
              <a:t>Vouters</a:t>
            </a:r>
            <a:r>
              <a:rPr lang="en-US" sz="1200" dirty="0" smtClean="0">
                <a:solidFill>
                  <a:schemeClr val="tx1"/>
                </a:solidFill>
              </a:rPr>
              <a:t>, France</a:t>
            </a:r>
          </a:p>
          <a:p>
            <a:pPr marL="285750" indent="-285750" algn="l">
              <a:buFont typeface="Wingdings" pitchFamily="2" charset="2"/>
              <a:buChar char="ü"/>
            </a:pPr>
            <a:r>
              <a:rPr lang="en-US" sz="1200" dirty="0" smtClean="0">
                <a:solidFill>
                  <a:srgbClr val="0F719D"/>
                </a:solidFill>
                <a:hlinkClick r:id="rId15" action="ppaction://hlinksldjump"/>
              </a:rPr>
              <a:t>Selected posters</a:t>
            </a:r>
            <a:endParaRPr lang="en-US" sz="1200" dirty="0" smtClean="0">
              <a:solidFill>
                <a:srgbClr val="0F719D"/>
              </a:solidFill>
            </a:endParaRPr>
          </a:p>
          <a:p>
            <a:pPr algn="l"/>
            <a:r>
              <a:rPr lang="en-US" sz="1400" dirty="0" smtClean="0">
                <a:solidFill>
                  <a:srgbClr val="0F719D"/>
                </a:solidFill>
                <a:hlinkClick r:id="rId16" action="ppaction://hlinksldjump"/>
              </a:rPr>
              <a:t>Abbreviations</a:t>
            </a:r>
            <a:endParaRPr lang="en-US" sz="1400" dirty="0" smtClean="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3</a:t>
            </a:fld>
            <a:endParaRPr lang="fr-FR" dirty="0"/>
          </a:p>
        </p:txBody>
      </p:sp>
    </p:spTree>
    <p:extLst>
      <p:ext uri="{BB962C8B-B14F-4D97-AF65-F5344CB8AC3E}">
        <p14:creationId xmlns:p14="http://schemas.microsoft.com/office/powerpoint/2010/main" val="381339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xEl>
                                              <p:pRg st="3" end="3"/>
                                            </p:txEl>
                                          </p:spTgt>
                                        </p:tgtEl>
                                      </p:cBhvr>
                                    </p:animEffect>
                                    <p:set>
                                      <p:cBhvr>
                                        <p:cTn id="7" dur="1" fill="hold">
                                          <p:stCondLst>
                                            <p:cond delay="499"/>
                                          </p:stCondLst>
                                        </p:cTn>
                                        <p:tgtEl>
                                          <p:spTgt spid="8">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xEl>
                                              <p:pRg st="4" end="4"/>
                                            </p:txEl>
                                          </p:spTgt>
                                        </p:tgtEl>
                                      </p:cBhvr>
                                    </p:animEffect>
                                    <p:set>
                                      <p:cBhvr>
                                        <p:cTn id="10" dur="1" fill="hold">
                                          <p:stCondLst>
                                            <p:cond delay="499"/>
                                          </p:stCondLst>
                                        </p:cTn>
                                        <p:tgtEl>
                                          <p:spTgt spid="8">
                                            <p:txEl>
                                              <p:pRg st="4" end="4"/>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xEl>
                                              <p:pRg st="5" end="5"/>
                                            </p:txEl>
                                          </p:spTgt>
                                        </p:tgtEl>
                                      </p:cBhvr>
                                    </p:animEffect>
                                    <p:set>
                                      <p:cBhvr>
                                        <p:cTn id="13" dur="1" fill="hold">
                                          <p:stCondLst>
                                            <p:cond delay="499"/>
                                          </p:stCondLst>
                                        </p:cTn>
                                        <p:tgtEl>
                                          <p:spTgt spid="8">
                                            <p:txEl>
                                              <p:pRg st="5" end="5"/>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xEl>
                                              <p:pRg st="6" end="6"/>
                                            </p:txEl>
                                          </p:spTgt>
                                        </p:tgtEl>
                                      </p:cBhvr>
                                    </p:animEffect>
                                    <p:set>
                                      <p:cBhvr>
                                        <p:cTn id="16" dur="1" fill="hold">
                                          <p:stCondLst>
                                            <p:cond delay="499"/>
                                          </p:stCondLst>
                                        </p:cTn>
                                        <p:tgtEl>
                                          <p:spTgt spid="8">
                                            <p:txEl>
                                              <p:pRg st="6" end="6"/>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xEl>
                                              <p:pRg st="7" end="7"/>
                                            </p:txEl>
                                          </p:spTgt>
                                        </p:tgtEl>
                                      </p:cBhvr>
                                    </p:animEffect>
                                    <p:set>
                                      <p:cBhvr>
                                        <p:cTn id="19" dur="1" fill="hold">
                                          <p:stCondLst>
                                            <p:cond delay="499"/>
                                          </p:stCondLst>
                                        </p:cTn>
                                        <p:tgtEl>
                                          <p:spTgt spid="8">
                                            <p:txEl>
                                              <p:pRg st="7" end="7"/>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xEl>
                                              <p:pRg st="8" end="8"/>
                                            </p:txEl>
                                          </p:spTgt>
                                        </p:tgtEl>
                                      </p:cBhvr>
                                    </p:animEffect>
                                    <p:set>
                                      <p:cBhvr>
                                        <p:cTn id="22" dur="1" fill="hold">
                                          <p:stCondLst>
                                            <p:cond delay="499"/>
                                          </p:stCondLst>
                                        </p:cTn>
                                        <p:tgtEl>
                                          <p:spTgt spid="8">
                                            <p:txEl>
                                              <p:pRg st="8" end="8"/>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xEl>
                                              <p:pRg st="9" end="9"/>
                                            </p:txEl>
                                          </p:spTgt>
                                        </p:tgtEl>
                                      </p:cBhvr>
                                    </p:animEffect>
                                    <p:set>
                                      <p:cBhvr>
                                        <p:cTn id="25" dur="1" fill="hold">
                                          <p:stCondLst>
                                            <p:cond delay="499"/>
                                          </p:stCondLst>
                                        </p:cTn>
                                        <p:tgtEl>
                                          <p:spTgt spid="8">
                                            <p:txEl>
                                              <p:pRg st="9" end="9"/>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xEl>
                                              <p:pRg st="10" end="10"/>
                                            </p:txEl>
                                          </p:spTgt>
                                        </p:tgtEl>
                                      </p:cBhvr>
                                    </p:animEffect>
                                    <p:set>
                                      <p:cBhvr>
                                        <p:cTn id="28" dur="1" fill="hold">
                                          <p:stCondLst>
                                            <p:cond delay="499"/>
                                          </p:stCondLst>
                                        </p:cTn>
                                        <p:tgtEl>
                                          <p:spTgt spid="8">
                                            <p:txEl>
                                              <p:pRg st="10" end="10"/>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xEl>
                                              <p:pRg st="11" end="11"/>
                                            </p:txEl>
                                          </p:spTgt>
                                        </p:tgtEl>
                                      </p:cBhvr>
                                    </p:animEffect>
                                    <p:set>
                                      <p:cBhvr>
                                        <p:cTn id="31" dur="1" fill="hold">
                                          <p:stCondLst>
                                            <p:cond delay="499"/>
                                          </p:stCondLst>
                                        </p:cTn>
                                        <p:tgtEl>
                                          <p:spTgt spid="8">
                                            <p:txEl>
                                              <p:pRg st="11" end="11"/>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xEl>
                                              <p:pRg st="12" end="12"/>
                                            </p:txEl>
                                          </p:spTgt>
                                        </p:tgtEl>
                                      </p:cBhvr>
                                    </p:animEffect>
                                    <p:set>
                                      <p:cBhvr>
                                        <p:cTn id="34" dur="1" fill="hold">
                                          <p:stCondLst>
                                            <p:cond delay="499"/>
                                          </p:stCondLst>
                                        </p:cTn>
                                        <p:tgtEl>
                                          <p:spTgt spid="8">
                                            <p:txEl>
                                              <p:pRg st="12" end="12"/>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
                                            <p:txEl>
                                              <p:pRg st="13" end="13"/>
                                            </p:txEl>
                                          </p:spTgt>
                                        </p:tgtEl>
                                      </p:cBhvr>
                                    </p:animEffect>
                                    <p:set>
                                      <p:cBhvr>
                                        <p:cTn id="37" dur="1" fill="hold">
                                          <p:stCondLst>
                                            <p:cond delay="499"/>
                                          </p:stCondLst>
                                        </p:cTn>
                                        <p:tgtEl>
                                          <p:spTgt spid="8">
                                            <p:txEl>
                                              <p:pRg st="13" end="13"/>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
                                            <p:txEl>
                                              <p:pRg st="14" end="14"/>
                                            </p:txEl>
                                          </p:spTgt>
                                        </p:tgtEl>
                                      </p:cBhvr>
                                    </p:animEffect>
                                    <p:set>
                                      <p:cBhvr>
                                        <p:cTn id="40" dur="1" fill="hold">
                                          <p:stCondLst>
                                            <p:cond delay="499"/>
                                          </p:stCondLst>
                                        </p:cTn>
                                        <p:tgtEl>
                                          <p:spTgt spid="8">
                                            <p:txEl>
                                              <p:pRg st="14" end="14"/>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
                                            <p:txEl>
                                              <p:pRg st="16" end="16"/>
                                            </p:txEl>
                                          </p:spTgt>
                                        </p:tgtEl>
                                      </p:cBhvr>
                                    </p:animEffect>
                                    <p:set>
                                      <p:cBhvr>
                                        <p:cTn id="43" dur="1" fill="hold">
                                          <p:stCondLst>
                                            <p:cond delay="499"/>
                                          </p:stCondLst>
                                        </p:cTn>
                                        <p:tgtEl>
                                          <p:spTgt spid="8">
                                            <p:txEl>
                                              <p:pRg st="16" end="16"/>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xEl>
                                              <p:pRg st="15" end="15"/>
                                            </p:txEl>
                                          </p:spTgt>
                                        </p:tgtEl>
                                      </p:cBhvr>
                                    </p:animEffect>
                                    <p:set>
                                      <p:cBhvr>
                                        <p:cTn id="46" dur="1" fill="hold">
                                          <p:stCondLst>
                                            <p:cond delay="499"/>
                                          </p:stCondLst>
                                        </p:cTn>
                                        <p:tgtEl>
                                          <p:spTgt spid="8">
                                            <p:txEl>
                                              <p:pRg st="15" end="15"/>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
                                            <p:txEl>
                                              <p:pRg st="17" end="17"/>
                                            </p:txEl>
                                          </p:spTgt>
                                        </p:tgtEl>
                                      </p:cBhvr>
                                    </p:animEffect>
                                    <p:set>
                                      <p:cBhvr>
                                        <p:cTn id="49" dur="1" fill="hold">
                                          <p:stCondLst>
                                            <p:cond delay="499"/>
                                          </p:stCondLst>
                                        </p:cTn>
                                        <p:tgtEl>
                                          <p:spTgt spid="8">
                                            <p:txEl>
                                              <p:pRg st="17" end="17"/>
                                            </p:txEl>
                                          </p:spTgt>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8">
                                            <p:txEl>
                                              <p:pRg st="18" end="18"/>
                                            </p:txEl>
                                          </p:spTgt>
                                        </p:tgtEl>
                                      </p:cBhvr>
                                    </p:animEffect>
                                    <p:set>
                                      <p:cBhvr>
                                        <p:cTn id="52" dur="1" fill="hold">
                                          <p:stCondLst>
                                            <p:cond delay="499"/>
                                          </p:stCondLst>
                                        </p:cTn>
                                        <p:tgtEl>
                                          <p:spTgt spid="8">
                                            <p:txEl>
                                              <p:pRg st="18" end="1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94970" y="899886"/>
            <a:ext cx="7191829" cy="1233714"/>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900" dirty="0" smtClean="0">
                <a:solidFill>
                  <a:srgbClr val="D21121"/>
                </a:solidFill>
              </a:rPr>
              <a:t>Implication </a:t>
            </a:r>
            <a:r>
              <a:rPr lang="en-US" sz="3900" dirty="0">
                <a:solidFill>
                  <a:srgbClr val="D21121"/>
                </a:solidFill>
              </a:rPr>
              <a:t>of mitotic catastrophe in the resistance of BCCs to PDT</a:t>
            </a:r>
          </a:p>
          <a:p>
            <a:pPr algn="l"/>
            <a:r>
              <a:rPr lang="en-US" sz="2200" dirty="0">
                <a:solidFill>
                  <a:srgbClr val="D21121"/>
                </a:solidFill>
              </a:rPr>
              <a:t>Angeles </a:t>
            </a:r>
            <a:r>
              <a:rPr lang="en-US" sz="2200" dirty="0" err="1">
                <a:solidFill>
                  <a:srgbClr val="D21121"/>
                </a:solidFill>
              </a:rPr>
              <a:t>Juarranz</a:t>
            </a:r>
            <a:r>
              <a:rPr lang="en-US" sz="2200" dirty="0">
                <a:solidFill>
                  <a:srgbClr val="D21121"/>
                </a:solidFill>
              </a:rPr>
              <a:t>, Madrid, </a:t>
            </a:r>
            <a:r>
              <a:rPr lang="en-US" sz="2200" dirty="0" smtClean="0">
                <a:solidFill>
                  <a:srgbClr val="D21121"/>
                </a:solidFill>
              </a:rPr>
              <a:t>Spain</a:t>
            </a:r>
            <a:endParaRPr lang="en-US" sz="2200" dirty="0">
              <a:solidFill>
                <a:srgbClr val="D21121"/>
              </a:solidFill>
            </a:endParaRPr>
          </a:p>
        </p:txBody>
      </p:sp>
      <p:sp>
        <p:nvSpPr>
          <p:cNvPr id="8" name="Espace réservé du texte 2"/>
          <p:cNvSpPr txBox="1">
            <a:spLocks/>
          </p:cNvSpPr>
          <p:nvPr/>
        </p:nvSpPr>
        <p:spPr>
          <a:xfrm>
            <a:off x="1654629" y="2322285"/>
            <a:ext cx="6865257" cy="4034065"/>
          </a:xfrm>
          <a:prstGeom prst="rect">
            <a:avLst/>
          </a:prstGeom>
        </p:spPr>
        <p:txBody>
          <a:bodyPr vert="horz" lIns="91440" tIns="45720" rIns="91440" bIns="45720" rtlCol="0">
            <a:normAutofit fontScale="70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800" u="sng" dirty="0" smtClean="0">
                <a:solidFill>
                  <a:srgbClr val="0F719D"/>
                </a:solidFill>
              </a:rPr>
              <a:t>Study design</a:t>
            </a:r>
          </a:p>
          <a:p>
            <a:pPr marL="914400" lvl="1" indent="-457200" algn="l">
              <a:buFont typeface="Arial" pitchFamily="34" charset="0"/>
              <a:buChar char="•"/>
            </a:pPr>
            <a:r>
              <a:rPr lang="en-US" sz="2400" dirty="0" smtClean="0">
                <a:solidFill>
                  <a:srgbClr val="0F719D"/>
                </a:solidFill>
              </a:rPr>
              <a:t>Comparison </a:t>
            </a:r>
            <a:r>
              <a:rPr lang="en-US" sz="2400" dirty="0">
                <a:solidFill>
                  <a:srgbClr val="0F719D"/>
                </a:solidFill>
              </a:rPr>
              <a:t>of the response to MAL-PDT of a cell line obtained from BCC </a:t>
            </a:r>
            <a:r>
              <a:rPr lang="en-US" sz="2400" dirty="0" smtClean="0">
                <a:solidFill>
                  <a:srgbClr val="0F719D"/>
                </a:solidFill>
              </a:rPr>
              <a:t>induced </a:t>
            </a:r>
            <a:r>
              <a:rPr lang="en-US" sz="2400" dirty="0">
                <a:solidFill>
                  <a:srgbClr val="0F719D"/>
                </a:solidFill>
              </a:rPr>
              <a:t>by chronic UV irradiation in a ptch1(+/-) mice with a human BCC cell </a:t>
            </a:r>
            <a:r>
              <a:rPr lang="en-US" sz="2400" dirty="0" smtClean="0">
                <a:solidFill>
                  <a:srgbClr val="0F719D"/>
                </a:solidFill>
              </a:rPr>
              <a:t>line</a:t>
            </a:r>
            <a:r>
              <a:rPr lang="en-US" sz="2400" dirty="0">
                <a:solidFill>
                  <a:srgbClr val="0F719D"/>
                </a:solidFill>
              </a:rPr>
              <a:t>.</a:t>
            </a:r>
          </a:p>
          <a:p>
            <a:pPr marL="457200" indent="-457200" algn="l">
              <a:buFont typeface="Arial" pitchFamily="34" charset="0"/>
              <a:buChar char="•"/>
            </a:pPr>
            <a:endParaRPr lang="en-US" sz="2800" dirty="0">
              <a:solidFill>
                <a:srgbClr val="0F719D"/>
              </a:solidFill>
            </a:endParaRPr>
          </a:p>
          <a:p>
            <a:pPr marL="457200" indent="-457200" algn="l">
              <a:buFont typeface="Arial" pitchFamily="34" charset="0"/>
              <a:buChar char="•"/>
            </a:pPr>
            <a:r>
              <a:rPr lang="en-US" sz="2800" u="sng" dirty="0" smtClean="0">
                <a:solidFill>
                  <a:srgbClr val="0F719D"/>
                </a:solidFill>
              </a:rPr>
              <a:t>Results</a:t>
            </a:r>
          </a:p>
          <a:p>
            <a:pPr marL="914400" lvl="1" indent="-457200" algn="l">
              <a:buFont typeface="Arial" pitchFamily="34" charset="0"/>
              <a:buChar char="•"/>
            </a:pPr>
            <a:r>
              <a:rPr lang="en-US" sz="2400" dirty="0" smtClean="0">
                <a:solidFill>
                  <a:srgbClr val="0F719D"/>
                </a:solidFill>
              </a:rPr>
              <a:t>Human </a:t>
            </a:r>
            <a:r>
              <a:rPr lang="en-US" sz="2400" dirty="0">
                <a:solidFill>
                  <a:srgbClr val="0F719D"/>
                </a:solidFill>
              </a:rPr>
              <a:t>BCC maintains a higher number of alive cells (50% </a:t>
            </a:r>
            <a:r>
              <a:rPr lang="en-US" sz="2400" dirty="0" err="1">
                <a:solidFill>
                  <a:srgbClr val="0F719D"/>
                </a:solidFill>
              </a:rPr>
              <a:t>vs</a:t>
            </a:r>
            <a:r>
              <a:rPr lang="en-US" sz="2400" dirty="0">
                <a:solidFill>
                  <a:srgbClr val="0F719D"/>
                </a:solidFill>
              </a:rPr>
              <a:t> 85%) with </a:t>
            </a:r>
            <a:r>
              <a:rPr lang="en-US" sz="2400" dirty="0" smtClean="0">
                <a:solidFill>
                  <a:srgbClr val="0F719D"/>
                </a:solidFill>
              </a:rPr>
              <a:t>increased </a:t>
            </a:r>
            <a:r>
              <a:rPr lang="en-US" sz="2400" dirty="0">
                <a:solidFill>
                  <a:srgbClr val="0F719D"/>
                </a:solidFill>
              </a:rPr>
              <a:t>number of cells in mitosis with altered spindles, heterogeneity both in </a:t>
            </a:r>
            <a:r>
              <a:rPr lang="en-US" sz="2400" dirty="0" smtClean="0">
                <a:solidFill>
                  <a:srgbClr val="0F719D"/>
                </a:solidFill>
              </a:rPr>
              <a:t>cell </a:t>
            </a:r>
            <a:r>
              <a:rPr lang="en-US" sz="2400" dirty="0">
                <a:solidFill>
                  <a:srgbClr val="0F719D"/>
                </a:solidFill>
              </a:rPr>
              <a:t>and nucleus size and multinucleated cells but alive cells. </a:t>
            </a:r>
          </a:p>
          <a:p>
            <a:pPr marL="457200" indent="-457200" algn="l">
              <a:buFont typeface="Arial" pitchFamily="34" charset="0"/>
              <a:buChar char="•"/>
            </a:pPr>
            <a:endParaRPr lang="en-US" sz="2800" dirty="0">
              <a:solidFill>
                <a:srgbClr val="0F719D"/>
              </a:solidFill>
            </a:endParaRPr>
          </a:p>
          <a:p>
            <a:pPr marL="457200" indent="-457200" algn="l">
              <a:buFont typeface="Arial" pitchFamily="34" charset="0"/>
              <a:buChar char="•"/>
            </a:pPr>
            <a:r>
              <a:rPr lang="en-US" sz="2800" u="sng" dirty="0">
                <a:solidFill>
                  <a:srgbClr val="0F719D"/>
                </a:solidFill>
              </a:rPr>
              <a:t>Conclusion</a:t>
            </a:r>
            <a:r>
              <a:rPr lang="en-US" sz="2800" dirty="0">
                <a:solidFill>
                  <a:srgbClr val="0F719D"/>
                </a:solidFill>
              </a:rPr>
              <a:t>:  </a:t>
            </a:r>
          </a:p>
          <a:p>
            <a:pPr marL="914400" lvl="1" indent="-457200" algn="l">
              <a:buFont typeface="Arial" pitchFamily="34" charset="0"/>
              <a:buChar char="•"/>
            </a:pPr>
            <a:r>
              <a:rPr lang="en-US" sz="2400" dirty="0" smtClean="0">
                <a:solidFill>
                  <a:srgbClr val="0F719D"/>
                </a:solidFill>
              </a:rPr>
              <a:t>PDT </a:t>
            </a:r>
            <a:r>
              <a:rPr lang="en-US" sz="2400" dirty="0">
                <a:solidFill>
                  <a:srgbClr val="0F719D"/>
                </a:solidFill>
              </a:rPr>
              <a:t>causes cell death by necrosis in ptch1(+/-) mice cells and mitotic catastrophe in the BCC </a:t>
            </a:r>
            <a:r>
              <a:rPr lang="en-US" sz="2400" dirty="0" smtClean="0">
                <a:solidFill>
                  <a:srgbClr val="0F719D"/>
                </a:solidFill>
              </a:rPr>
              <a:t>human </a:t>
            </a:r>
            <a:r>
              <a:rPr lang="en-US" sz="2400" dirty="0">
                <a:solidFill>
                  <a:srgbClr val="0F719D"/>
                </a:solidFill>
              </a:rPr>
              <a:t>cells but this cell death mechanisms are also implicated in the resistance to PDT</a:t>
            </a:r>
            <a:r>
              <a:rPr lang="en-US" sz="2400" dirty="0" smtClean="0">
                <a:solidFill>
                  <a:srgbClr val="0F719D"/>
                </a:solidFill>
              </a:rPr>
              <a:t>.</a:t>
            </a:r>
            <a:endParaRPr lang="en-US" sz="24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30</a:t>
            </a:fld>
            <a:endParaRPr lang="fr-FR">
              <a:solidFill>
                <a:prstClr val="black">
                  <a:tint val="75000"/>
                </a:prstClr>
              </a:solidFill>
            </a:endParaRPr>
          </a:p>
        </p:txBody>
      </p:sp>
      <p:sp>
        <p:nvSpPr>
          <p:cNvPr id="5" name="ZoneTexte 4"/>
          <p:cNvSpPr txBox="1"/>
          <p:nvPr/>
        </p:nvSpPr>
        <p:spPr>
          <a:xfrm>
            <a:off x="1422400" y="116114"/>
            <a:ext cx="2509790" cy="445635"/>
          </a:xfrm>
          <a:prstGeom prst="rect">
            <a:avLst/>
          </a:prstGeom>
          <a:noFill/>
        </p:spPr>
        <p:txBody>
          <a:bodyPr wrap="none" rtlCol="0">
            <a:spAutoFit/>
          </a:bodyPr>
          <a:lstStyle/>
          <a:p>
            <a:pPr>
              <a:lnSpc>
                <a:spcPct val="80000"/>
              </a:lnSpc>
              <a:spcBef>
                <a:spcPct val="0"/>
              </a:spcBef>
            </a:pPr>
            <a:r>
              <a:rPr lang="fr-FR" sz="2800" dirty="0" err="1">
                <a:solidFill>
                  <a:srgbClr val="D21121"/>
                </a:solidFill>
                <a:latin typeface="+mj-lt"/>
                <a:ea typeface="+mj-ea"/>
                <a:cs typeface="+mj-cs"/>
              </a:rPr>
              <a:t>Awarded</a:t>
            </a:r>
            <a:r>
              <a:rPr lang="fr-FR" sz="2800" dirty="0">
                <a:solidFill>
                  <a:srgbClr val="D21121"/>
                </a:solidFill>
                <a:latin typeface="+mj-lt"/>
                <a:ea typeface="+mj-ea"/>
                <a:cs typeface="+mj-cs"/>
              </a:rPr>
              <a:t> poster</a:t>
            </a:r>
          </a:p>
        </p:txBody>
      </p:sp>
    </p:spTree>
    <p:extLst>
      <p:ext uri="{BB962C8B-B14F-4D97-AF65-F5344CB8AC3E}">
        <p14:creationId xmlns:p14="http://schemas.microsoft.com/office/powerpoint/2010/main" val="21505156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364342" y="551549"/>
            <a:ext cx="7424056" cy="220617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500" dirty="0" smtClean="0">
                <a:solidFill>
                  <a:srgbClr val="D21121"/>
                </a:solidFill>
              </a:rPr>
              <a:t>Clinical</a:t>
            </a:r>
            <a:r>
              <a:rPr lang="en-US" sz="3500" dirty="0">
                <a:solidFill>
                  <a:srgbClr val="D21121"/>
                </a:solidFill>
              </a:rPr>
              <a:t>, </a:t>
            </a:r>
            <a:r>
              <a:rPr lang="en-US" sz="3500" dirty="0" err="1">
                <a:solidFill>
                  <a:srgbClr val="D21121"/>
                </a:solidFill>
              </a:rPr>
              <a:t>histopathological</a:t>
            </a:r>
            <a:r>
              <a:rPr lang="en-US" sz="3500" dirty="0">
                <a:solidFill>
                  <a:srgbClr val="D21121"/>
                </a:solidFill>
              </a:rPr>
              <a:t> and </a:t>
            </a:r>
            <a:r>
              <a:rPr lang="en-US" sz="3500" dirty="0" err="1">
                <a:solidFill>
                  <a:srgbClr val="D21121"/>
                </a:solidFill>
              </a:rPr>
              <a:t>immunohistochemical</a:t>
            </a:r>
            <a:r>
              <a:rPr lang="en-US" sz="3500" dirty="0">
                <a:solidFill>
                  <a:srgbClr val="D21121"/>
                </a:solidFill>
              </a:rPr>
              <a:t> assessment of PDT efficacy in the treatment of actinic </a:t>
            </a:r>
            <a:r>
              <a:rPr lang="en-US" sz="3500" dirty="0" err="1">
                <a:solidFill>
                  <a:srgbClr val="D21121"/>
                </a:solidFill>
              </a:rPr>
              <a:t>cheilitis</a:t>
            </a:r>
            <a:r>
              <a:rPr lang="en-US" sz="3500" dirty="0">
                <a:solidFill>
                  <a:srgbClr val="D21121"/>
                </a:solidFill>
              </a:rPr>
              <a:t> </a:t>
            </a:r>
          </a:p>
          <a:p>
            <a:pPr algn="l"/>
            <a:r>
              <a:rPr lang="pt-BR" sz="2200" dirty="0" smtClean="0">
                <a:solidFill>
                  <a:srgbClr val="D21121"/>
                </a:solidFill>
              </a:rPr>
              <a:t>Yuri </a:t>
            </a:r>
            <a:r>
              <a:rPr lang="pt-BR" sz="2200" dirty="0">
                <a:solidFill>
                  <a:srgbClr val="D21121"/>
                </a:solidFill>
              </a:rPr>
              <a:t>Nogueira Chaves, São Paulo, Brazil </a:t>
            </a:r>
            <a:endParaRPr lang="en-US" sz="2200" dirty="0">
              <a:solidFill>
                <a:srgbClr val="D21121"/>
              </a:solidFill>
            </a:endParaRPr>
          </a:p>
        </p:txBody>
      </p:sp>
      <p:sp>
        <p:nvSpPr>
          <p:cNvPr id="8" name="Espace réservé du texte 2"/>
          <p:cNvSpPr txBox="1">
            <a:spLocks/>
          </p:cNvSpPr>
          <p:nvPr/>
        </p:nvSpPr>
        <p:spPr>
          <a:xfrm>
            <a:off x="1643741" y="2764970"/>
            <a:ext cx="6865257" cy="4014561"/>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800" u="sng" dirty="0" smtClean="0">
                <a:solidFill>
                  <a:srgbClr val="0F719D"/>
                </a:solidFill>
              </a:rPr>
              <a:t>Study design</a:t>
            </a:r>
            <a:r>
              <a:rPr lang="en-US" sz="2800" dirty="0" smtClean="0">
                <a:solidFill>
                  <a:srgbClr val="0F719D"/>
                </a:solidFill>
              </a:rPr>
              <a:t>: </a:t>
            </a:r>
            <a:endParaRPr lang="en-US" sz="2800" dirty="0">
              <a:solidFill>
                <a:srgbClr val="0F719D"/>
              </a:solidFill>
            </a:endParaRPr>
          </a:p>
          <a:p>
            <a:pPr marL="914400" lvl="1" indent="-457200" algn="l">
              <a:buFont typeface="Arial" pitchFamily="34" charset="0"/>
              <a:buChar char="•"/>
            </a:pPr>
            <a:r>
              <a:rPr lang="en-US" sz="2400" dirty="0">
                <a:solidFill>
                  <a:srgbClr val="0F719D"/>
                </a:solidFill>
              </a:rPr>
              <a:t>16 patients with histologically proven actinic </a:t>
            </a:r>
            <a:r>
              <a:rPr lang="en-US" sz="2400" dirty="0" err="1">
                <a:solidFill>
                  <a:srgbClr val="0F719D"/>
                </a:solidFill>
              </a:rPr>
              <a:t>cheilitis</a:t>
            </a:r>
            <a:endParaRPr lang="en-US" sz="2400" dirty="0">
              <a:solidFill>
                <a:srgbClr val="0F719D"/>
              </a:solidFill>
            </a:endParaRPr>
          </a:p>
          <a:p>
            <a:pPr marL="914400" lvl="1" indent="-457200" algn="l">
              <a:buFont typeface="Arial" pitchFamily="34" charset="0"/>
              <a:buChar char="•"/>
            </a:pPr>
            <a:r>
              <a:rPr lang="en-US" sz="2400" dirty="0">
                <a:solidFill>
                  <a:srgbClr val="0F719D"/>
                </a:solidFill>
              </a:rPr>
              <a:t>2 MAL-PDT sessions at 2 weeks interval (3 hours incubation, </a:t>
            </a:r>
            <a:r>
              <a:rPr lang="en-US" sz="2400" dirty="0" err="1">
                <a:solidFill>
                  <a:srgbClr val="0F719D"/>
                </a:solidFill>
              </a:rPr>
              <a:t>Aktilite</a:t>
            </a:r>
            <a:r>
              <a:rPr lang="en-US" sz="2400" dirty="0">
                <a:solidFill>
                  <a:srgbClr val="0F719D"/>
                </a:solidFill>
              </a:rPr>
              <a:t>®)</a:t>
            </a:r>
          </a:p>
          <a:p>
            <a:pPr marL="914400" lvl="1" indent="-457200" algn="l">
              <a:buFont typeface="Arial" pitchFamily="34" charset="0"/>
              <a:buChar char="•"/>
            </a:pPr>
            <a:r>
              <a:rPr lang="en-US" sz="2400" dirty="0">
                <a:solidFill>
                  <a:srgbClr val="0F719D"/>
                </a:solidFill>
              </a:rPr>
              <a:t>Local anesthesia with </a:t>
            </a:r>
            <a:r>
              <a:rPr lang="en-US" sz="2400" dirty="0" err="1">
                <a:solidFill>
                  <a:srgbClr val="0F719D"/>
                </a:solidFill>
              </a:rPr>
              <a:t>lidocaine</a:t>
            </a:r>
            <a:r>
              <a:rPr lang="en-US" sz="2400" dirty="0">
                <a:solidFill>
                  <a:srgbClr val="0F719D"/>
                </a:solidFill>
              </a:rPr>
              <a:t> 2% </a:t>
            </a:r>
          </a:p>
          <a:p>
            <a:pPr marL="1828800" lvl="3" indent="-457200" algn="l">
              <a:buFont typeface="Arial" pitchFamily="34" charset="0"/>
              <a:buChar char="•"/>
            </a:pPr>
            <a:endParaRPr lang="en-US" sz="1600" dirty="0">
              <a:solidFill>
                <a:srgbClr val="0F719D"/>
              </a:solidFill>
            </a:endParaRPr>
          </a:p>
          <a:p>
            <a:pPr marL="457200" indent="-457200" algn="l">
              <a:buFont typeface="Arial" pitchFamily="34" charset="0"/>
              <a:buChar char="•"/>
            </a:pPr>
            <a:r>
              <a:rPr lang="en-US" sz="2800" u="sng" dirty="0">
                <a:solidFill>
                  <a:srgbClr val="0F719D"/>
                </a:solidFill>
              </a:rPr>
              <a:t>Results and conclusion</a:t>
            </a:r>
          </a:p>
          <a:p>
            <a:pPr marL="914400" lvl="1" indent="-457200" algn="l">
              <a:buFont typeface="Arial" pitchFamily="34" charset="0"/>
              <a:buChar char="•"/>
            </a:pPr>
            <a:r>
              <a:rPr lang="en-US" sz="2400" dirty="0">
                <a:solidFill>
                  <a:srgbClr val="0F719D"/>
                </a:solidFill>
              </a:rPr>
              <a:t>At 3 months, complete clinical response = 62,5% (10/16)</a:t>
            </a:r>
          </a:p>
          <a:p>
            <a:pPr marL="914400" lvl="1" indent="-457200" algn="l">
              <a:buFont typeface="Arial" pitchFamily="34" charset="0"/>
              <a:buChar char="•"/>
            </a:pPr>
            <a:r>
              <a:rPr lang="en-US" sz="2400" dirty="0" err="1">
                <a:solidFill>
                  <a:srgbClr val="0F719D"/>
                </a:solidFill>
              </a:rPr>
              <a:t>Histopathologic</a:t>
            </a:r>
            <a:r>
              <a:rPr lang="en-US" sz="2400" dirty="0">
                <a:solidFill>
                  <a:srgbClr val="0F719D"/>
                </a:solidFill>
              </a:rPr>
              <a:t> analysis showed residual disease in all cases</a:t>
            </a:r>
          </a:p>
          <a:p>
            <a:pPr marL="914400" lvl="1" indent="-457200" algn="l">
              <a:buFont typeface="Arial" pitchFamily="34" charset="0"/>
              <a:buChar char="•"/>
            </a:pPr>
            <a:r>
              <a:rPr lang="en-US" sz="2400" dirty="0">
                <a:solidFill>
                  <a:srgbClr val="0F719D"/>
                </a:solidFill>
              </a:rPr>
              <a:t>No statistically significant changes on TP 53, Ki67 or </a:t>
            </a:r>
            <a:r>
              <a:rPr lang="en-US" sz="2400" dirty="0" err="1">
                <a:solidFill>
                  <a:srgbClr val="0F719D"/>
                </a:solidFill>
              </a:rPr>
              <a:t>survivin</a:t>
            </a:r>
            <a:endParaRPr lang="en-US" sz="2400" dirty="0">
              <a:solidFill>
                <a:srgbClr val="0F719D"/>
              </a:solidFill>
            </a:endParaRPr>
          </a:p>
          <a:p>
            <a:pPr marL="914400" lvl="1" indent="-457200" algn="l">
              <a:buFont typeface="Arial" pitchFamily="34" charset="0"/>
              <a:buChar char="•"/>
            </a:pPr>
            <a:r>
              <a:rPr lang="en-US" sz="2400" dirty="0">
                <a:solidFill>
                  <a:srgbClr val="0F719D"/>
                </a:solidFill>
              </a:rPr>
              <a:t>In this study, MAL-PDT was not an effective therapeutic option to treat actinic </a:t>
            </a:r>
            <a:r>
              <a:rPr lang="en-US" sz="2400" dirty="0" err="1">
                <a:solidFill>
                  <a:srgbClr val="0F719D"/>
                </a:solidFill>
              </a:rPr>
              <a:t>cheilitis</a:t>
            </a:r>
            <a:r>
              <a:rPr lang="en-US" sz="2400" dirty="0">
                <a:solidFill>
                  <a:srgbClr val="0F719D"/>
                </a:solidFill>
              </a:rPr>
              <a:t>.</a:t>
            </a:r>
          </a:p>
          <a:p>
            <a:pPr marL="457200" indent="-457200" algn="l">
              <a:buFont typeface="Arial" pitchFamily="34" charset="0"/>
              <a:buChar char="•"/>
            </a:pPr>
            <a:endParaRPr lang="en-US" sz="28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31</a:t>
            </a:fld>
            <a:endParaRPr lang="fr-FR">
              <a:solidFill>
                <a:prstClr val="black">
                  <a:tint val="75000"/>
                </a:prstClr>
              </a:solidFill>
            </a:endParaRPr>
          </a:p>
        </p:txBody>
      </p:sp>
      <p:sp>
        <p:nvSpPr>
          <p:cNvPr id="2" name="ZoneTexte 1"/>
          <p:cNvSpPr txBox="1"/>
          <p:nvPr/>
        </p:nvSpPr>
        <p:spPr>
          <a:xfrm>
            <a:off x="1422400" y="116114"/>
            <a:ext cx="2509790" cy="445635"/>
          </a:xfrm>
          <a:prstGeom prst="rect">
            <a:avLst/>
          </a:prstGeom>
          <a:noFill/>
        </p:spPr>
        <p:txBody>
          <a:bodyPr wrap="none" rtlCol="0">
            <a:spAutoFit/>
          </a:bodyPr>
          <a:lstStyle/>
          <a:p>
            <a:pPr>
              <a:lnSpc>
                <a:spcPct val="80000"/>
              </a:lnSpc>
              <a:spcBef>
                <a:spcPct val="0"/>
              </a:spcBef>
            </a:pPr>
            <a:r>
              <a:rPr lang="fr-FR" sz="2800" dirty="0" err="1">
                <a:solidFill>
                  <a:srgbClr val="D21121"/>
                </a:solidFill>
                <a:latin typeface="+mj-lt"/>
                <a:ea typeface="+mj-ea"/>
                <a:cs typeface="+mj-cs"/>
              </a:rPr>
              <a:t>Awarded</a:t>
            </a:r>
            <a:r>
              <a:rPr lang="fr-FR" sz="2800" dirty="0">
                <a:solidFill>
                  <a:srgbClr val="D21121"/>
                </a:solidFill>
                <a:latin typeface="+mj-lt"/>
                <a:ea typeface="+mj-ea"/>
                <a:cs typeface="+mj-cs"/>
              </a:rPr>
              <a:t> poster</a:t>
            </a:r>
          </a:p>
        </p:txBody>
      </p:sp>
    </p:spTree>
    <p:extLst>
      <p:ext uri="{BB962C8B-B14F-4D97-AF65-F5344CB8AC3E}">
        <p14:creationId xmlns:p14="http://schemas.microsoft.com/office/powerpoint/2010/main" val="20612665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6" y="590778"/>
            <a:ext cx="7191829" cy="21814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solidFill>
                  <a:srgbClr val="D21121"/>
                </a:solidFill>
              </a:rPr>
              <a:t>Value </a:t>
            </a:r>
            <a:r>
              <a:rPr lang="en-US" sz="3200" dirty="0">
                <a:solidFill>
                  <a:srgbClr val="D21121"/>
                </a:solidFill>
              </a:rPr>
              <a:t>of high-frequency ultrasound in the diagnosis and management of recurrent BCC after PDT</a:t>
            </a:r>
          </a:p>
          <a:p>
            <a:pPr algn="l"/>
            <a:r>
              <a:rPr lang="es-ES" sz="2000" dirty="0" smtClean="0">
                <a:solidFill>
                  <a:srgbClr val="D21121"/>
                </a:solidFill>
              </a:rPr>
              <a:t>Juan </a:t>
            </a:r>
            <a:r>
              <a:rPr lang="es-ES" sz="2000" dirty="0">
                <a:solidFill>
                  <a:srgbClr val="D21121"/>
                </a:solidFill>
              </a:rPr>
              <a:t>Manuel Segura-Palacios, Marbella, </a:t>
            </a:r>
            <a:r>
              <a:rPr lang="es-ES" sz="2000" dirty="0" err="1">
                <a:solidFill>
                  <a:srgbClr val="D21121"/>
                </a:solidFill>
              </a:rPr>
              <a:t>Spain</a:t>
            </a:r>
            <a:endParaRPr lang="en-US" sz="2000" dirty="0">
              <a:solidFill>
                <a:srgbClr val="D21121"/>
              </a:solidFill>
            </a:endParaRPr>
          </a:p>
        </p:txBody>
      </p:sp>
      <p:sp>
        <p:nvSpPr>
          <p:cNvPr id="8" name="Espace réservé du texte 2"/>
          <p:cNvSpPr txBox="1">
            <a:spLocks/>
          </p:cNvSpPr>
          <p:nvPr/>
        </p:nvSpPr>
        <p:spPr>
          <a:xfrm>
            <a:off x="1349829" y="2728701"/>
            <a:ext cx="7170058" cy="4094372"/>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2800" u="sng" dirty="0" smtClean="0">
                <a:solidFill>
                  <a:srgbClr val="0F719D"/>
                </a:solidFill>
              </a:rPr>
              <a:t>Study design</a:t>
            </a:r>
            <a:r>
              <a:rPr lang="en-US" sz="2800" dirty="0" smtClean="0">
                <a:solidFill>
                  <a:srgbClr val="0F719D"/>
                </a:solidFill>
              </a:rPr>
              <a:t>:</a:t>
            </a:r>
            <a:endParaRPr lang="en-US" sz="2800" dirty="0">
              <a:solidFill>
                <a:srgbClr val="0F719D"/>
              </a:solidFill>
            </a:endParaRPr>
          </a:p>
          <a:p>
            <a:pPr marL="914400" lvl="1" indent="-457200" algn="l">
              <a:buFont typeface="Arial" pitchFamily="34" charset="0"/>
              <a:buChar char="•"/>
            </a:pPr>
            <a:r>
              <a:rPr lang="en-US" sz="2400" dirty="0">
                <a:solidFill>
                  <a:srgbClr val="0F719D"/>
                </a:solidFill>
              </a:rPr>
              <a:t>Prospective </a:t>
            </a:r>
            <a:r>
              <a:rPr lang="en-US" sz="2400" dirty="0" smtClean="0">
                <a:solidFill>
                  <a:srgbClr val="0F719D"/>
                </a:solidFill>
              </a:rPr>
              <a:t>study of 8 </a:t>
            </a:r>
            <a:r>
              <a:rPr lang="en-US" sz="2400" dirty="0">
                <a:solidFill>
                  <a:srgbClr val="0F719D"/>
                </a:solidFill>
              </a:rPr>
              <a:t>cases of recurrent BCC </a:t>
            </a:r>
          </a:p>
          <a:p>
            <a:pPr marL="914400" lvl="1" indent="-457200" algn="l">
              <a:buFont typeface="Arial" pitchFamily="34" charset="0"/>
              <a:buChar char="•"/>
            </a:pPr>
            <a:r>
              <a:rPr lang="en-US" sz="2400" dirty="0">
                <a:solidFill>
                  <a:srgbClr val="0F719D"/>
                </a:solidFill>
              </a:rPr>
              <a:t>Evaluation of the correlation between aggressive and nonaggressive patterns using three diagnostic procedures:</a:t>
            </a:r>
          </a:p>
          <a:p>
            <a:pPr marL="1371600" lvl="2" indent="-457200" algn="l">
              <a:buFont typeface="Arial" pitchFamily="34" charset="0"/>
              <a:buChar char="•"/>
            </a:pPr>
            <a:r>
              <a:rPr lang="en-US" sz="2000" dirty="0">
                <a:solidFill>
                  <a:srgbClr val="0F719D"/>
                </a:solidFill>
              </a:rPr>
              <a:t>Scanning using a 20-MHz ultrasound equipment (</a:t>
            </a:r>
            <a:r>
              <a:rPr lang="en-US" sz="2000" dirty="0" err="1">
                <a:solidFill>
                  <a:srgbClr val="0F719D"/>
                </a:solidFill>
              </a:rPr>
              <a:t>Dermascan</a:t>
            </a:r>
            <a:r>
              <a:rPr lang="en-US" sz="2000" dirty="0">
                <a:solidFill>
                  <a:srgbClr val="0F719D"/>
                </a:solidFill>
              </a:rPr>
              <a:t> C) </a:t>
            </a:r>
          </a:p>
          <a:p>
            <a:pPr marL="1371600" lvl="2" indent="-457200" algn="l">
              <a:buFont typeface="Arial" pitchFamily="34" charset="0"/>
              <a:buChar char="•"/>
            </a:pPr>
            <a:r>
              <a:rPr lang="en-US" sz="2000" dirty="0">
                <a:solidFill>
                  <a:srgbClr val="0F719D"/>
                </a:solidFill>
              </a:rPr>
              <a:t>Histological subtype after punch biopsy </a:t>
            </a:r>
          </a:p>
          <a:p>
            <a:pPr marL="1371600" lvl="2" indent="-457200" algn="l">
              <a:buFont typeface="Arial" pitchFamily="34" charset="0"/>
              <a:buChar char="•"/>
            </a:pPr>
            <a:r>
              <a:rPr lang="en-US" sz="2000" dirty="0">
                <a:solidFill>
                  <a:srgbClr val="0F719D"/>
                </a:solidFill>
              </a:rPr>
              <a:t>Histological subtype after complete </a:t>
            </a:r>
            <a:r>
              <a:rPr lang="en-US" sz="2000" dirty="0" smtClean="0">
                <a:solidFill>
                  <a:srgbClr val="0F719D"/>
                </a:solidFill>
              </a:rPr>
              <a:t>excision</a:t>
            </a:r>
            <a:endParaRPr lang="en-US" sz="1600" dirty="0">
              <a:solidFill>
                <a:srgbClr val="0F719D"/>
              </a:solidFill>
            </a:endParaRPr>
          </a:p>
          <a:p>
            <a:pPr marL="457200" indent="-457200" algn="l">
              <a:buFont typeface="Arial" pitchFamily="34" charset="0"/>
              <a:buChar char="•"/>
            </a:pPr>
            <a:r>
              <a:rPr lang="en-US" sz="2800" u="sng" dirty="0" smtClean="0">
                <a:solidFill>
                  <a:srgbClr val="0F719D"/>
                </a:solidFill>
              </a:rPr>
              <a:t>Conclusions</a:t>
            </a:r>
            <a:r>
              <a:rPr lang="en-US" sz="2800" dirty="0" smtClean="0">
                <a:solidFill>
                  <a:srgbClr val="0F719D"/>
                </a:solidFill>
              </a:rPr>
              <a:t>:</a:t>
            </a:r>
            <a:endParaRPr lang="en-US" sz="2800" dirty="0">
              <a:solidFill>
                <a:srgbClr val="0F719D"/>
              </a:solidFill>
            </a:endParaRPr>
          </a:p>
          <a:p>
            <a:pPr marL="914400" lvl="1" indent="-457200" algn="l">
              <a:buFont typeface="Arial" pitchFamily="34" charset="0"/>
              <a:buChar char="•"/>
            </a:pPr>
            <a:r>
              <a:rPr lang="en-US" sz="2400" dirty="0">
                <a:solidFill>
                  <a:srgbClr val="0F719D"/>
                </a:solidFill>
              </a:rPr>
              <a:t>Punch biopsy has serious pitfalls in differentiating BCC subtypes. </a:t>
            </a:r>
          </a:p>
          <a:p>
            <a:pPr marL="914400" lvl="1" indent="-457200" algn="l">
              <a:buFont typeface="Arial" pitchFamily="34" charset="0"/>
              <a:buChar char="•"/>
            </a:pPr>
            <a:r>
              <a:rPr lang="en-US" sz="2400" dirty="0">
                <a:solidFill>
                  <a:srgbClr val="0F719D"/>
                </a:solidFill>
              </a:rPr>
              <a:t>The presence of an unsuspected aggressive subtype could explain therapy failure of non-surgical treatments. </a:t>
            </a:r>
          </a:p>
          <a:p>
            <a:pPr marL="914400" lvl="1" indent="-457200" algn="l">
              <a:buFont typeface="Arial" pitchFamily="34" charset="0"/>
              <a:buChar char="•"/>
            </a:pPr>
            <a:r>
              <a:rPr lang="en-US" sz="2400" dirty="0">
                <a:solidFill>
                  <a:srgbClr val="0F719D"/>
                </a:solidFill>
              </a:rPr>
              <a:t>Ultrasound is a reliable adjuvant method to identify asymmetric and aggressive growth patterns allowing an appropriate management</a:t>
            </a:r>
            <a:r>
              <a:rPr lang="en-US" sz="2400" dirty="0" smtClean="0">
                <a:solidFill>
                  <a:srgbClr val="0F719D"/>
                </a:solidFill>
              </a:rPr>
              <a:t>.</a:t>
            </a:r>
            <a:endParaRPr lang="en-US" sz="2800" dirty="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32</a:t>
            </a:fld>
            <a:endParaRPr lang="fr-FR">
              <a:solidFill>
                <a:prstClr val="black">
                  <a:tint val="75000"/>
                </a:prstClr>
              </a:solidFill>
            </a:endParaRPr>
          </a:p>
        </p:txBody>
      </p:sp>
      <p:sp>
        <p:nvSpPr>
          <p:cNvPr id="5" name="ZoneTexte 4"/>
          <p:cNvSpPr txBox="1"/>
          <p:nvPr/>
        </p:nvSpPr>
        <p:spPr>
          <a:xfrm>
            <a:off x="1422400" y="116114"/>
            <a:ext cx="2509790" cy="445635"/>
          </a:xfrm>
          <a:prstGeom prst="rect">
            <a:avLst/>
          </a:prstGeom>
          <a:noFill/>
        </p:spPr>
        <p:txBody>
          <a:bodyPr wrap="none" rtlCol="0">
            <a:spAutoFit/>
          </a:bodyPr>
          <a:lstStyle/>
          <a:p>
            <a:pPr>
              <a:lnSpc>
                <a:spcPct val="80000"/>
              </a:lnSpc>
              <a:spcBef>
                <a:spcPct val="0"/>
              </a:spcBef>
            </a:pPr>
            <a:r>
              <a:rPr lang="fr-FR" sz="2800" dirty="0" err="1">
                <a:solidFill>
                  <a:srgbClr val="D21121"/>
                </a:solidFill>
                <a:latin typeface="+mj-lt"/>
                <a:ea typeface="+mj-ea"/>
                <a:cs typeface="+mj-cs"/>
              </a:rPr>
              <a:t>Awarded</a:t>
            </a:r>
            <a:r>
              <a:rPr lang="fr-FR" sz="2800" dirty="0">
                <a:solidFill>
                  <a:srgbClr val="D21121"/>
                </a:solidFill>
                <a:latin typeface="+mj-lt"/>
                <a:ea typeface="+mj-ea"/>
                <a:cs typeface="+mj-cs"/>
              </a:rPr>
              <a:t> poster</a:t>
            </a:r>
          </a:p>
        </p:txBody>
      </p:sp>
    </p:spTree>
    <p:extLst>
      <p:ext uri="{BB962C8B-B14F-4D97-AF65-F5344CB8AC3E}">
        <p14:creationId xmlns:p14="http://schemas.microsoft.com/office/powerpoint/2010/main" val="4937720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136212" y="859538"/>
            <a:ext cx="7550588"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err="1" smtClean="0">
                <a:solidFill>
                  <a:srgbClr val="D21121"/>
                </a:solidFill>
              </a:rPr>
              <a:t>Abbreviations</a:t>
            </a:r>
            <a:endParaRPr lang="fr-FR" sz="3600" dirty="0">
              <a:solidFill>
                <a:srgbClr val="D21121"/>
              </a:solidFill>
            </a:endParaRPr>
          </a:p>
        </p:txBody>
      </p:sp>
      <p:sp>
        <p:nvSpPr>
          <p:cNvPr id="8" name="Espace réservé du texte 2"/>
          <p:cNvSpPr txBox="1">
            <a:spLocks/>
          </p:cNvSpPr>
          <p:nvPr/>
        </p:nvSpPr>
        <p:spPr>
          <a:xfrm>
            <a:off x="2554514" y="1857829"/>
            <a:ext cx="4455886" cy="4717142"/>
          </a:xfrm>
          <a:prstGeom prst="rect">
            <a:avLst/>
          </a:prstGeom>
        </p:spPr>
        <p:txBody>
          <a:bodyPr vert="horz" lIns="91440" tIns="45720" rIns="91440" bIns="45720" rtlCol="0">
            <a:normAutofit fontScale="62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900" dirty="0">
                <a:solidFill>
                  <a:srgbClr val="0F719D"/>
                </a:solidFill>
              </a:rPr>
              <a:t>5-FU		5-fluorouracil </a:t>
            </a:r>
          </a:p>
          <a:p>
            <a:pPr algn="l"/>
            <a:r>
              <a:rPr lang="en-US" sz="2900" dirty="0">
                <a:solidFill>
                  <a:srgbClr val="0F719D"/>
                </a:solidFill>
              </a:rPr>
              <a:t>AK		Actinic </a:t>
            </a:r>
            <a:r>
              <a:rPr lang="en-US" sz="2800" dirty="0" smtClean="0">
                <a:solidFill>
                  <a:srgbClr val="0F719D"/>
                </a:solidFill>
              </a:rPr>
              <a:t>Keratosis</a:t>
            </a:r>
          </a:p>
          <a:p>
            <a:pPr algn="l"/>
            <a:r>
              <a:rPr lang="en-US" sz="2800" dirty="0" smtClean="0">
                <a:solidFill>
                  <a:srgbClr val="0F719D"/>
                </a:solidFill>
              </a:rPr>
              <a:t>BCC 		Basal Cell Carcinoma</a:t>
            </a:r>
          </a:p>
          <a:p>
            <a:pPr algn="l"/>
            <a:r>
              <a:rPr lang="en-US" sz="2800" dirty="0" smtClean="0">
                <a:solidFill>
                  <a:srgbClr val="0F719D"/>
                </a:solidFill>
              </a:rPr>
              <a:t>BD		Bowen disease</a:t>
            </a:r>
          </a:p>
          <a:p>
            <a:pPr algn="l"/>
            <a:r>
              <a:rPr lang="en-US" sz="2800" dirty="0" smtClean="0">
                <a:solidFill>
                  <a:srgbClr val="0F719D"/>
                </a:solidFill>
              </a:rPr>
              <a:t>C-PDT	Conventional PDT</a:t>
            </a:r>
          </a:p>
          <a:p>
            <a:pPr algn="l"/>
            <a:r>
              <a:rPr lang="en-US" sz="2800" dirty="0" smtClean="0">
                <a:solidFill>
                  <a:srgbClr val="0F719D"/>
                </a:solidFill>
              </a:rPr>
              <a:t>CR		Complete Response</a:t>
            </a:r>
          </a:p>
          <a:p>
            <a:pPr algn="l"/>
            <a:r>
              <a:rPr lang="en-US" sz="2800" dirty="0" smtClean="0">
                <a:solidFill>
                  <a:srgbClr val="0F719D"/>
                </a:solidFill>
              </a:rPr>
              <a:t>DL-PDT	Daylight mediated PDT</a:t>
            </a:r>
          </a:p>
          <a:p>
            <a:pPr algn="l"/>
            <a:r>
              <a:rPr lang="en-US" sz="2800" dirty="0" smtClean="0">
                <a:solidFill>
                  <a:srgbClr val="0F719D"/>
                </a:solidFill>
              </a:rPr>
              <a:t>LED		Light-Emitting Diode</a:t>
            </a:r>
          </a:p>
          <a:p>
            <a:pPr algn="l"/>
            <a:r>
              <a:rPr lang="en-US" sz="2800" dirty="0" smtClean="0">
                <a:solidFill>
                  <a:srgbClr val="0F719D"/>
                </a:solidFill>
              </a:rPr>
              <a:t>MAL		Methyl </a:t>
            </a:r>
            <a:r>
              <a:rPr lang="en-US" sz="2800" dirty="0" err="1" smtClean="0">
                <a:solidFill>
                  <a:srgbClr val="0F719D"/>
                </a:solidFill>
              </a:rPr>
              <a:t>aminolevulinate</a:t>
            </a:r>
            <a:endParaRPr lang="en-US" sz="2800" dirty="0" smtClean="0">
              <a:solidFill>
                <a:srgbClr val="0F719D"/>
              </a:solidFill>
            </a:endParaRPr>
          </a:p>
          <a:p>
            <a:pPr algn="l"/>
            <a:r>
              <a:rPr lang="en-US" sz="2800" dirty="0" err="1" smtClean="0">
                <a:solidFill>
                  <a:srgbClr val="0F719D"/>
                </a:solidFill>
              </a:rPr>
              <a:t>nBCC</a:t>
            </a:r>
            <a:r>
              <a:rPr lang="en-US" sz="2800" dirty="0" smtClean="0">
                <a:solidFill>
                  <a:srgbClr val="0F719D"/>
                </a:solidFill>
              </a:rPr>
              <a:t>	Nodular BCC</a:t>
            </a:r>
          </a:p>
          <a:p>
            <a:pPr algn="l"/>
            <a:r>
              <a:rPr lang="en-US" sz="2800" dirty="0" smtClean="0">
                <a:solidFill>
                  <a:srgbClr val="0F719D"/>
                </a:solidFill>
              </a:rPr>
              <a:t>NMSC	Non-Melanoma Skin Cancer</a:t>
            </a:r>
          </a:p>
          <a:p>
            <a:pPr algn="l"/>
            <a:r>
              <a:rPr lang="en-US" sz="2800" dirty="0" smtClean="0">
                <a:solidFill>
                  <a:srgbClr val="0F719D"/>
                </a:solidFill>
              </a:rPr>
              <a:t>NO		Nitrous oxide</a:t>
            </a:r>
          </a:p>
          <a:p>
            <a:pPr algn="l"/>
            <a:r>
              <a:rPr lang="en-US" sz="2800" dirty="0" smtClean="0">
                <a:solidFill>
                  <a:srgbClr val="0F719D"/>
                </a:solidFill>
              </a:rPr>
              <a:t>OTR 		Organ Transplant Recipient</a:t>
            </a:r>
          </a:p>
          <a:p>
            <a:pPr algn="l"/>
            <a:r>
              <a:rPr lang="en-US" sz="2800" dirty="0" smtClean="0">
                <a:solidFill>
                  <a:srgbClr val="0F719D"/>
                </a:solidFill>
              </a:rPr>
              <a:t>PDL		Pulsed Dye Laser</a:t>
            </a:r>
          </a:p>
          <a:p>
            <a:pPr algn="l"/>
            <a:r>
              <a:rPr lang="en-US" sz="2800" dirty="0" smtClean="0">
                <a:solidFill>
                  <a:srgbClr val="0F719D"/>
                </a:solidFill>
              </a:rPr>
              <a:t>PDT		Photodynamic Therapy</a:t>
            </a:r>
          </a:p>
          <a:p>
            <a:pPr algn="l"/>
            <a:r>
              <a:rPr lang="en-US" sz="2800" dirty="0" err="1" smtClean="0">
                <a:solidFill>
                  <a:srgbClr val="0F719D"/>
                </a:solidFill>
              </a:rPr>
              <a:t>sBCC</a:t>
            </a:r>
            <a:r>
              <a:rPr lang="en-US" sz="2800" dirty="0" smtClean="0">
                <a:solidFill>
                  <a:srgbClr val="0F719D"/>
                </a:solidFill>
              </a:rPr>
              <a:t>	Superficial BCC</a:t>
            </a:r>
          </a:p>
          <a:p>
            <a:pPr algn="l"/>
            <a:r>
              <a:rPr lang="en-US" sz="2800" dirty="0" smtClean="0">
                <a:solidFill>
                  <a:srgbClr val="0F719D"/>
                </a:solidFill>
              </a:rPr>
              <a:t>SCC 		Squamous Cell Carcinoma</a:t>
            </a: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33</a:t>
            </a:fld>
            <a:endParaRPr lang="fr-FR"/>
          </a:p>
        </p:txBody>
      </p:sp>
    </p:spTree>
    <p:extLst>
      <p:ext uri="{BB962C8B-B14F-4D97-AF65-F5344CB8AC3E}">
        <p14:creationId xmlns:p14="http://schemas.microsoft.com/office/powerpoint/2010/main" val="947462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136212" y="859538"/>
            <a:ext cx="7550588"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900" dirty="0" smtClean="0">
                <a:solidFill>
                  <a:srgbClr val="D21121"/>
                </a:solidFill>
              </a:rPr>
              <a:t>New </a:t>
            </a:r>
            <a:r>
              <a:rPr lang="en-US" sz="3900" dirty="0">
                <a:solidFill>
                  <a:srgbClr val="D21121"/>
                </a:solidFill>
              </a:rPr>
              <a:t>guidelines for PDT</a:t>
            </a:r>
          </a:p>
          <a:p>
            <a:pPr algn="l"/>
            <a:r>
              <a:rPr lang="en-US" sz="2200" dirty="0">
                <a:solidFill>
                  <a:srgbClr val="D21121"/>
                </a:solidFill>
              </a:rPr>
              <a:t>Lasse R. Braathen, Bern, Switzerland and Colin A. Morton, </a:t>
            </a:r>
            <a:r>
              <a:rPr lang="en-US" sz="2200" dirty="0" err="1">
                <a:solidFill>
                  <a:srgbClr val="D21121"/>
                </a:solidFill>
              </a:rPr>
              <a:t>Stirling</a:t>
            </a:r>
            <a:r>
              <a:rPr lang="en-US" sz="2200" dirty="0">
                <a:solidFill>
                  <a:srgbClr val="D21121"/>
                </a:solidFill>
              </a:rPr>
              <a:t>, U.K</a:t>
            </a:r>
            <a:r>
              <a:rPr lang="en-US" sz="2200" dirty="0" smtClean="0">
                <a:solidFill>
                  <a:srgbClr val="D21121"/>
                </a:solidFill>
              </a:rPr>
              <a:t>.</a:t>
            </a:r>
            <a:endParaRPr lang="en-US" sz="2200" dirty="0">
              <a:solidFill>
                <a:srgbClr val="D21121"/>
              </a:solidFill>
            </a:endParaRPr>
          </a:p>
        </p:txBody>
      </p:sp>
      <p:sp>
        <p:nvSpPr>
          <p:cNvPr id="9" name="Espace réservé du pied de page 4"/>
          <p:cNvSpPr>
            <a:spLocks noGrp="1"/>
          </p:cNvSpPr>
          <p:nvPr>
            <p:ph type="ftr" sz="quarter" idx="4294967295"/>
          </p:nvPr>
        </p:nvSpPr>
        <p:spPr>
          <a:xfrm>
            <a:off x="1770743" y="6356350"/>
            <a:ext cx="661851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Morton et al.  European guidelines for topical PDT. Part I and II. JEADV 2013</a:t>
            </a:r>
            <a:endParaRPr lang="en-US" dirty="0"/>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4</a:t>
            </a:fld>
            <a:endParaRPr lang="fr-FR"/>
          </a:p>
        </p:txBody>
      </p:sp>
      <p:grpSp>
        <p:nvGrpSpPr>
          <p:cNvPr id="2" name="Groupe 1"/>
          <p:cNvGrpSpPr/>
          <p:nvPr/>
        </p:nvGrpSpPr>
        <p:grpSpPr>
          <a:xfrm>
            <a:off x="1611992" y="1857828"/>
            <a:ext cx="3620408" cy="4574085"/>
            <a:chOff x="1611992" y="1171846"/>
            <a:chExt cx="3620408" cy="5260068"/>
          </a:xfrm>
        </p:grpSpPr>
        <p:pic>
          <p:nvPicPr>
            <p:cNvPr id="102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611992" y="1171846"/>
              <a:ext cx="3620408" cy="3164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611992" y="4335961"/>
              <a:ext cx="3620408" cy="2095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79037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136212" y="859538"/>
            <a:ext cx="7550588"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900" dirty="0" smtClean="0">
                <a:solidFill>
                  <a:srgbClr val="D21121"/>
                </a:solidFill>
              </a:rPr>
              <a:t>New </a:t>
            </a:r>
            <a:r>
              <a:rPr lang="en-US" sz="3900" dirty="0">
                <a:solidFill>
                  <a:srgbClr val="D21121"/>
                </a:solidFill>
              </a:rPr>
              <a:t>guidelines for PDT</a:t>
            </a:r>
          </a:p>
          <a:p>
            <a:pPr algn="l"/>
            <a:r>
              <a:rPr lang="en-US" sz="2200" dirty="0">
                <a:solidFill>
                  <a:srgbClr val="D21121"/>
                </a:solidFill>
              </a:rPr>
              <a:t>Lasse R. Braathen, Bern, Switzerland and Colin A. Morton, </a:t>
            </a:r>
            <a:r>
              <a:rPr lang="en-US" sz="2200" dirty="0" err="1">
                <a:solidFill>
                  <a:srgbClr val="D21121"/>
                </a:solidFill>
              </a:rPr>
              <a:t>Stirling</a:t>
            </a:r>
            <a:r>
              <a:rPr lang="en-US" sz="2200" dirty="0">
                <a:solidFill>
                  <a:srgbClr val="D21121"/>
                </a:solidFill>
              </a:rPr>
              <a:t>, U.K</a:t>
            </a:r>
            <a:r>
              <a:rPr lang="en-US" sz="2200" dirty="0" smtClean="0">
                <a:solidFill>
                  <a:srgbClr val="D21121"/>
                </a:solidFill>
              </a:rPr>
              <a:t>.</a:t>
            </a:r>
            <a:endParaRPr lang="en-US" sz="2200" dirty="0">
              <a:solidFill>
                <a:srgbClr val="D21121"/>
              </a:solidFill>
            </a:endParaRPr>
          </a:p>
        </p:txBody>
      </p:sp>
      <p:sp>
        <p:nvSpPr>
          <p:cNvPr id="8" name="Espace réservé du texte 2"/>
          <p:cNvSpPr txBox="1">
            <a:spLocks/>
          </p:cNvSpPr>
          <p:nvPr/>
        </p:nvSpPr>
        <p:spPr>
          <a:xfrm>
            <a:off x="4998589" y="2433353"/>
            <a:ext cx="3688212" cy="36066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dirty="0" smtClean="0">
                <a:solidFill>
                  <a:srgbClr val="0F719D"/>
                </a:solidFill>
              </a:rPr>
              <a:t>-  Treatment </a:t>
            </a:r>
            <a:r>
              <a:rPr lang="en-US" sz="1600" dirty="0">
                <a:solidFill>
                  <a:srgbClr val="0F719D"/>
                </a:solidFill>
              </a:rPr>
              <a:t>of </a:t>
            </a:r>
            <a:r>
              <a:rPr lang="en-US" sz="1600" dirty="0" smtClean="0">
                <a:solidFill>
                  <a:srgbClr val="0F719D"/>
                </a:solidFill>
              </a:rPr>
              <a:t>NMSC (</a:t>
            </a:r>
            <a:r>
              <a:rPr lang="en-US" sz="1600" dirty="0">
                <a:solidFill>
                  <a:srgbClr val="0F719D"/>
                </a:solidFill>
              </a:rPr>
              <a:t>other than </a:t>
            </a:r>
            <a:r>
              <a:rPr lang="en-US" sz="1600" dirty="0" smtClean="0">
                <a:solidFill>
                  <a:srgbClr val="0F719D"/>
                </a:solidFill>
              </a:rPr>
              <a:t>SCC) should </a:t>
            </a:r>
            <a:r>
              <a:rPr lang="en-US" sz="1600" dirty="0">
                <a:solidFill>
                  <a:srgbClr val="0F719D"/>
                </a:solidFill>
              </a:rPr>
              <a:t>be driven by efficacy, with due consideration to cosmetic outcome, </a:t>
            </a:r>
            <a:r>
              <a:rPr lang="en-US" sz="1600" dirty="0" smtClean="0">
                <a:solidFill>
                  <a:srgbClr val="0F719D"/>
                </a:solidFill>
              </a:rPr>
              <a:t>and patient </a:t>
            </a:r>
            <a:r>
              <a:rPr lang="en-US" sz="1600" dirty="0">
                <a:solidFill>
                  <a:srgbClr val="0F719D"/>
                </a:solidFill>
              </a:rPr>
              <a:t>preference</a:t>
            </a:r>
            <a:br>
              <a:rPr lang="en-US" sz="1600" dirty="0">
                <a:solidFill>
                  <a:srgbClr val="0F719D"/>
                </a:solidFill>
              </a:rPr>
            </a:br>
            <a:r>
              <a:rPr lang="en-US" sz="1600" dirty="0">
                <a:solidFill>
                  <a:srgbClr val="0F719D"/>
                </a:solidFill>
              </a:rPr>
              <a:t/>
            </a:r>
            <a:br>
              <a:rPr lang="en-US" sz="1600" dirty="0">
                <a:solidFill>
                  <a:srgbClr val="0F719D"/>
                </a:solidFill>
              </a:rPr>
            </a:br>
            <a:r>
              <a:rPr lang="en-US" sz="1600" dirty="0">
                <a:solidFill>
                  <a:srgbClr val="0F719D"/>
                </a:solidFill>
              </a:rPr>
              <a:t>-  PDT has evidence to support:</a:t>
            </a:r>
            <a:br>
              <a:rPr lang="en-US" sz="1600" dirty="0">
                <a:solidFill>
                  <a:srgbClr val="0F719D"/>
                </a:solidFill>
              </a:rPr>
            </a:br>
            <a:r>
              <a:rPr lang="en-US" sz="1400" dirty="0">
                <a:solidFill>
                  <a:srgbClr val="0F719D"/>
                </a:solidFill>
              </a:rPr>
              <a:t>   - Reliable long term efficacy</a:t>
            </a:r>
            <a:br>
              <a:rPr lang="en-US" sz="1400" dirty="0">
                <a:solidFill>
                  <a:srgbClr val="0F719D"/>
                </a:solidFill>
              </a:rPr>
            </a:br>
            <a:r>
              <a:rPr lang="en-US" sz="1400" dirty="0">
                <a:solidFill>
                  <a:srgbClr val="0F719D"/>
                </a:solidFill>
              </a:rPr>
              <a:t>   - Excellent cosmetic outcomes (with </a:t>
            </a:r>
            <a:r>
              <a:rPr lang="en-US" sz="1400" dirty="0" smtClean="0">
                <a:solidFill>
                  <a:srgbClr val="0F719D"/>
                </a:solidFill>
              </a:rPr>
              <a:t>superiority </a:t>
            </a:r>
            <a:r>
              <a:rPr lang="en-US" sz="1400" dirty="0">
                <a:solidFill>
                  <a:srgbClr val="0F719D"/>
                </a:solidFill>
              </a:rPr>
              <a:t>over surgery </a:t>
            </a:r>
            <a:r>
              <a:rPr lang="en-US" sz="1400" dirty="0" smtClean="0">
                <a:solidFill>
                  <a:srgbClr val="0F719D"/>
                </a:solidFill>
              </a:rPr>
              <a:t>and </a:t>
            </a:r>
            <a:r>
              <a:rPr lang="en-US" sz="1400" dirty="0" err="1" smtClean="0">
                <a:solidFill>
                  <a:srgbClr val="0F719D"/>
                </a:solidFill>
              </a:rPr>
              <a:t>cryotherapy</a:t>
            </a:r>
            <a:r>
              <a:rPr lang="en-US" sz="1400" dirty="0">
                <a:solidFill>
                  <a:srgbClr val="0F719D"/>
                </a:solidFill>
              </a:rPr>
              <a:t>)</a:t>
            </a:r>
            <a:br>
              <a:rPr lang="en-US" sz="1400" dirty="0">
                <a:solidFill>
                  <a:srgbClr val="0F719D"/>
                </a:solidFill>
              </a:rPr>
            </a:br>
            <a:r>
              <a:rPr lang="en-US" sz="1400" dirty="0">
                <a:solidFill>
                  <a:srgbClr val="0F719D"/>
                </a:solidFill>
              </a:rPr>
              <a:t>   - Repeated use if required</a:t>
            </a:r>
            <a:r>
              <a:rPr lang="en-US" sz="1600" dirty="0">
                <a:solidFill>
                  <a:srgbClr val="0F719D"/>
                </a:solidFill>
              </a:rPr>
              <a:t/>
            </a:r>
            <a:br>
              <a:rPr lang="en-US" sz="1600" dirty="0">
                <a:solidFill>
                  <a:srgbClr val="0F719D"/>
                </a:solidFill>
              </a:rPr>
            </a:br>
            <a:r>
              <a:rPr lang="en-US" sz="1600" dirty="0">
                <a:solidFill>
                  <a:srgbClr val="0F719D"/>
                </a:solidFill>
              </a:rPr>
              <a:t/>
            </a:r>
            <a:br>
              <a:rPr lang="en-US" sz="1600" dirty="0">
                <a:solidFill>
                  <a:srgbClr val="0F719D"/>
                </a:solidFill>
              </a:rPr>
            </a:br>
            <a:r>
              <a:rPr lang="en-US" sz="1600" dirty="0">
                <a:solidFill>
                  <a:srgbClr val="0F719D"/>
                </a:solidFill>
              </a:rPr>
              <a:t>-  PDT is recommended as first-line treatment for </a:t>
            </a:r>
            <a:r>
              <a:rPr lang="en-US" sz="1600" dirty="0" smtClean="0">
                <a:solidFill>
                  <a:srgbClr val="0F719D"/>
                </a:solidFill>
              </a:rPr>
              <a:t>AK, BD, </a:t>
            </a:r>
            <a:r>
              <a:rPr lang="en-US" sz="1600" dirty="0" err="1" smtClean="0">
                <a:solidFill>
                  <a:srgbClr val="0F719D"/>
                </a:solidFill>
              </a:rPr>
              <a:t>sBCC</a:t>
            </a:r>
            <a:r>
              <a:rPr lang="en-US" sz="1600" dirty="0" smtClean="0">
                <a:solidFill>
                  <a:srgbClr val="0F719D"/>
                </a:solidFill>
              </a:rPr>
              <a:t> and </a:t>
            </a:r>
            <a:r>
              <a:rPr lang="en-US" sz="1600" dirty="0">
                <a:solidFill>
                  <a:srgbClr val="0F719D"/>
                </a:solidFill>
              </a:rPr>
              <a:t>thin </a:t>
            </a:r>
            <a:r>
              <a:rPr lang="en-US" sz="1600" dirty="0" err="1" smtClean="0">
                <a:solidFill>
                  <a:srgbClr val="0F719D"/>
                </a:solidFill>
              </a:rPr>
              <a:t>nBCC</a:t>
            </a:r>
            <a:r>
              <a:rPr lang="en-US" sz="1600" dirty="0" smtClean="0">
                <a:solidFill>
                  <a:srgbClr val="0F719D"/>
                </a:solidFill>
              </a:rPr>
              <a:t>.</a:t>
            </a:r>
          </a:p>
        </p:txBody>
      </p:sp>
      <p:sp>
        <p:nvSpPr>
          <p:cNvPr id="9" name="Espace réservé du pied de page 4"/>
          <p:cNvSpPr>
            <a:spLocks noGrp="1"/>
          </p:cNvSpPr>
          <p:nvPr>
            <p:ph type="ftr" sz="quarter" idx="4294967295"/>
          </p:nvPr>
        </p:nvSpPr>
        <p:spPr>
          <a:xfrm>
            <a:off x="1770743" y="6356350"/>
            <a:ext cx="661851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Morton et al.  European guidelines for topical PDT. Part I and II. JEADV 2013</a:t>
            </a:r>
            <a:endParaRPr lang="en-US" dirty="0"/>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5</a:t>
            </a:fld>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1432614627"/>
              </p:ext>
            </p:extLst>
          </p:nvPr>
        </p:nvGraphicFramePr>
        <p:xfrm>
          <a:off x="1494969" y="3236674"/>
          <a:ext cx="3503620" cy="2229823"/>
        </p:xfrm>
        <a:graphic>
          <a:graphicData uri="http://schemas.openxmlformats.org/drawingml/2006/table">
            <a:tbl>
              <a:tblPr firstRow="1" firstCol="1" bandRow="1">
                <a:tableStyleId>{3B4B98B0-60AC-42C2-AFA5-B58CD77FA1E5}</a:tableStyleId>
              </a:tblPr>
              <a:tblGrid>
                <a:gridCol w="1167620"/>
                <a:gridCol w="1168000"/>
                <a:gridCol w="1168000"/>
              </a:tblGrid>
              <a:tr h="955639">
                <a:tc>
                  <a:txBody>
                    <a:bodyPr/>
                    <a:lstStyle/>
                    <a:p>
                      <a:pPr algn="ctr">
                        <a:lnSpc>
                          <a:spcPct val="115000"/>
                        </a:lnSpc>
                        <a:spcAft>
                          <a:spcPts val="0"/>
                        </a:spcAft>
                      </a:pPr>
                      <a:r>
                        <a:rPr lang="en-US" sz="1100" dirty="0">
                          <a:effectLst/>
                        </a:rPr>
                        <a:t> </a:t>
                      </a:r>
                      <a:endParaRPr lang="fr-FR" sz="11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050" dirty="0">
                          <a:effectLst/>
                        </a:rPr>
                        <a:t>Quality of Evidence</a:t>
                      </a:r>
                      <a:endParaRPr lang="fr-FR" sz="105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050" dirty="0">
                          <a:effectLst/>
                        </a:rPr>
                        <a:t>Strength of Recommendation</a:t>
                      </a:r>
                      <a:endParaRPr lang="fr-FR" sz="1050" dirty="0">
                        <a:effectLst/>
                        <a:latin typeface="Calibri"/>
                        <a:ea typeface="Calibri"/>
                        <a:cs typeface="Times New Roman"/>
                      </a:endParaRPr>
                    </a:p>
                  </a:txBody>
                  <a:tcPr marL="68580" marR="68580" marT="0" marB="0" anchor="ctr"/>
                </a:tc>
              </a:tr>
              <a:tr h="318546">
                <a:tc>
                  <a:txBody>
                    <a:bodyPr/>
                    <a:lstStyle/>
                    <a:p>
                      <a:pPr algn="ctr">
                        <a:lnSpc>
                          <a:spcPct val="115000"/>
                        </a:lnSpc>
                        <a:spcAft>
                          <a:spcPts val="0"/>
                        </a:spcAft>
                      </a:pPr>
                      <a:r>
                        <a:rPr lang="en-US" sz="1200">
                          <a:effectLst/>
                        </a:rPr>
                        <a:t>AK</a:t>
                      </a:r>
                      <a:endParaRPr lang="fr-FR" sz="12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I</a:t>
                      </a:r>
                      <a:endParaRPr lang="fr-FR"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A</a:t>
                      </a:r>
                      <a:endParaRPr lang="fr-FR" sz="1200" b="1">
                        <a:effectLst/>
                        <a:latin typeface="Calibri"/>
                        <a:ea typeface="Calibri"/>
                        <a:cs typeface="Times New Roman"/>
                      </a:endParaRPr>
                    </a:p>
                  </a:txBody>
                  <a:tcPr marL="68580" marR="68580" marT="0" marB="0" anchor="ctr"/>
                </a:tc>
              </a:tr>
              <a:tr h="318546">
                <a:tc>
                  <a:txBody>
                    <a:bodyPr/>
                    <a:lstStyle/>
                    <a:p>
                      <a:pPr algn="ctr">
                        <a:lnSpc>
                          <a:spcPct val="115000"/>
                        </a:lnSpc>
                        <a:spcAft>
                          <a:spcPts val="0"/>
                        </a:spcAft>
                      </a:pPr>
                      <a:r>
                        <a:rPr lang="en-US" sz="1200">
                          <a:effectLst/>
                        </a:rPr>
                        <a:t>In situ SCC = BD</a:t>
                      </a:r>
                      <a:endParaRPr lang="fr-FR" sz="12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I</a:t>
                      </a:r>
                      <a:endParaRPr lang="fr-FR"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A</a:t>
                      </a:r>
                      <a:endParaRPr lang="fr-FR" sz="1200" b="1">
                        <a:effectLst/>
                        <a:latin typeface="Calibri"/>
                        <a:ea typeface="Calibri"/>
                        <a:cs typeface="Times New Roman"/>
                      </a:endParaRPr>
                    </a:p>
                  </a:txBody>
                  <a:tcPr marL="68580" marR="68580" marT="0" marB="0" anchor="ctr"/>
                </a:tc>
              </a:tr>
              <a:tr h="318546">
                <a:tc>
                  <a:txBody>
                    <a:bodyPr/>
                    <a:lstStyle/>
                    <a:p>
                      <a:pPr algn="ctr">
                        <a:lnSpc>
                          <a:spcPct val="115000"/>
                        </a:lnSpc>
                        <a:spcAft>
                          <a:spcPts val="0"/>
                        </a:spcAft>
                      </a:pPr>
                      <a:r>
                        <a:rPr lang="en-US" sz="1200" dirty="0" err="1">
                          <a:effectLst/>
                        </a:rPr>
                        <a:t>sBCC</a:t>
                      </a:r>
                      <a:endParaRPr lang="fr-FR"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I</a:t>
                      </a:r>
                      <a:endParaRPr lang="fr-FR" sz="1200" b="1"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A</a:t>
                      </a:r>
                      <a:endParaRPr lang="fr-FR" sz="1200" b="1" dirty="0">
                        <a:effectLst/>
                        <a:latin typeface="Calibri"/>
                        <a:ea typeface="Calibri"/>
                        <a:cs typeface="Times New Roman"/>
                      </a:endParaRPr>
                    </a:p>
                  </a:txBody>
                  <a:tcPr marL="68580" marR="68580" marT="0" marB="0" anchor="ctr"/>
                </a:tc>
              </a:tr>
              <a:tr h="318546">
                <a:tc>
                  <a:txBody>
                    <a:bodyPr/>
                    <a:lstStyle/>
                    <a:p>
                      <a:pPr algn="ctr">
                        <a:lnSpc>
                          <a:spcPct val="115000"/>
                        </a:lnSpc>
                        <a:spcAft>
                          <a:spcPts val="0"/>
                        </a:spcAft>
                      </a:pPr>
                      <a:r>
                        <a:rPr lang="en-US" sz="1200">
                          <a:effectLst/>
                        </a:rPr>
                        <a:t>nBCC</a:t>
                      </a:r>
                      <a:endParaRPr lang="fr-FR" sz="12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a:effectLst/>
                        </a:rPr>
                        <a:t>I</a:t>
                      </a:r>
                      <a:endParaRPr lang="fr-FR" sz="12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en-US" sz="1200" dirty="0">
                          <a:effectLst/>
                        </a:rPr>
                        <a:t>A</a:t>
                      </a:r>
                      <a:endParaRPr lang="fr-FR" sz="1200" b="1" dirty="0">
                        <a:effectLst/>
                        <a:latin typeface="Calibri"/>
                        <a:ea typeface="Calibri"/>
                        <a:cs typeface="Times New Roman"/>
                      </a:endParaRPr>
                    </a:p>
                  </a:txBody>
                  <a:tcPr marL="68580" marR="68580" marT="0" marB="0" anchor="ctr"/>
                </a:tc>
              </a:tr>
            </a:tbl>
          </a:graphicData>
        </a:graphic>
      </p:graphicFrame>
      <p:sp>
        <p:nvSpPr>
          <p:cNvPr id="5" name="ZoneTexte 4"/>
          <p:cNvSpPr txBox="1"/>
          <p:nvPr/>
        </p:nvSpPr>
        <p:spPr>
          <a:xfrm>
            <a:off x="1596567" y="2380345"/>
            <a:ext cx="3314939" cy="369332"/>
          </a:xfrm>
          <a:prstGeom prst="rect">
            <a:avLst/>
          </a:prstGeom>
          <a:noFill/>
        </p:spPr>
        <p:txBody>
          <a:bodyPr wrap="square" rtlCol="0">
            <a:spAutoFit/>
          </a:bodyPr>
          <a:lstStyle/>
          <a:p>
            <a:pPr algn="ctr"/>
            <a:r>
              <a:rPr lang="en-US" b="1" dirty="0" smtClean="0">
                <a:solidFill>
                  <a:srgbClr val="0F719D"/>
                </a:solidFill>
              </a:rPr>
              <a:t>Part </a:t>
            </a:r>
            <a:r>
              <a:rPr lang="en-US" b="1" dirty="0">
                <a:solidFill>
                  <a:srgbClr val="0F719D"/>
                </a:solidFill>
              </a:rPr>
              <a:t>1</a:t>
            </a:r>
            <a:r>
              <a:rPr lang="en-US" dirty="0">
                <a:solidFill>
                  <a:srgbClr val="0F719D"/>
                </a:solidFill>
              </a:rPr>
              <a:t>: </a:t>
            </a:r>
            <a:r>
              <a:rPr lang="en-US" dirty="0" smtClean="0">
                <a:solidFill>
                  <a:srgbClr val="0F719D"/>
                </a:solidFill>
              </a:rPr>
              <a:t>Current indications</a:t>
            </a:r>
            <a:endParaRPr lang="en-US" dirty="0">
              <a:solidFill>
                <a:srgbClr val="0F719D"/>
              </a:solidFill>
            </a:endParaRPr>
          </a:p>
        </p:txBody>
      </p:sp>
    </p:spTree>
    <p:extLst>
      <p:ext uri="{BB962C8B-B14F-4D97-AF65-F5344CB8AC3E}">
        <p14:creationId xmlns:p14="http://schemas.microsoft.com/office/powerpoint/2010/main" val="90505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136212" y="859538"/>
            <a:ext cx="7550588"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900" dirty="0" smtClean="0">
                <a:solidFill>
                  <a:srgbClr val="D21121"/>
                </a:solidFill>
              </a:rPr>
              <a:t>New </a:t>
            </a:r>
            <a:r>
              <a:rPr lang="en-US" sz="3900" dirty="0">
                <a:solidFill>
                  <a:srgbClr val="D21121"/>
                </a:solidFill>
              </a:rPr>
              <a:t>guidelines for PDT</a:t>
            </a:r>
          </a:p>
          <a:p>
            <a:pPr algn="l"/>
            <a:r>
              <a:rPr lang="en-US" sz="2200" dirty="0">
                <a:solidFill>
                  <a:srgbClr val="D21121"/>
                </a:solidFill>
              </a:rPr>
              <a:t>Lasse R. Braathen, Bern, Switzerland and Colin A. Morton, </a:t>
            </a:r>
            <a:r>
              <a:rPr lang="en-US" sz="2200" dirty="0" err="1">
                <a:solidFill>
                  <a:srgbClr val="D21121"/>
                </a:solidFill>
              </a:rPr>
              <a:t>Stirling</a:t>
            </a:r>
            <a:r>
              <a:rPr lang="en-US" sz="2200" dirty="0">
                <a:solidFill>
                  <a:srgbClr val="D21121"/>
                </a:solidFill>
              </a:rPr>
              <a:t>, U.K</a:t>
            </a:r>
            <a:r>
              <a:rPr lang="en-US" sz="2200" dirty="0" smtClean="0">
                <a:solidFill>
                  <a:srgbClr val="D21121"/>
                </a:solidFill>
              </a:rPr>
              <a:t>.</a:t>
            </a:r>
            <a:endParaRPr lang="en-US" sz="2200" dirty="0">
              <a:solidFill>
                <a:srgbClr val="D21121"/>
              </a:solidFill>
            </a:endParaRPr>
          </a:p>
        </p:txBody>
      </p:sp>
      <p:sp>
        <p:nvSpPr>
          <p:cNvPr id="9" name="Espace réservé du pied de page 4"/>
          <p:cNvSpPr>
            <a:spLocks noGrp="1"/>
          </p:cNvSpPr>
          <p:nvPr>
            <p:ph type="ftr" sz="quarter" idx="4294967295"/>
          </p:nvPr>
        </p:nvSpPr>
        <p:spPr>
          <a:xfrm>
            <a:off x="1770743" y="6356350"/>
            <a:ext cx="661851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Morton et al.  European guidelines for topical PDT. Part I and II. JEADV 2013</a:t>
            </a:r>
            <a:endParaRPr lang="en-US" dirty="0"/>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6</a:t>
            </a:fld>
            <a:endParaRPr lang="fr-FR"/>
          </a:p>
        </p:txBody>
      </p:sp>
      <p:graphicFrame>
        <p:nvGraphicFramePr>
          <p:cNvPr id="2" name="Tableau 1"/>
          <p:cNvGraphicFramePr>
            <a:graphicFrameLocks noGrp="1"/>
          </p:cNvGraphicFramePr>
          <p:nvPr>
            <p:extLst>
              <p:ext uri="{D42A27DB-BD31-4B8C-83A1-F6EECF244321}">
                <p14:modId xmlns:p14="http://schemas.microsoft.com/office/powerpoint/2010/main" val="3160041290"/>
              </p:ext>
            </p:extLst>
          </p:nvPr>
        </p:nvGraphicFramePr>
        <p:xfrm>
          <a:off x="1703849" y="2929097"/>
          <a:ext cx="6453181" cy="3564000"/>
        </p:xfrm>
        <a:graphic>
          <a:graphicData uri="http://schemas.openxmlformats.org/drawingml/2006/table">
            <a:tbl>
              <a:tblPr firstRow="1" firstCol="1" bandRow="1">
                <a:tableStyleId>{3B4B98B0-60AC-42C2-AFA5-B58CD77FA1E5}</a:tableStyleId>
              </a:tblPr>
              <a:tblGrid>
                <a:gridCol w="2150593"/>
                <a:gridCol w="2151294"/>
                <a:gridCol w="2151294"/>
              </a:tblGrid>
              <a:tr h="324000">
                <a:tc>
                  <a:txBody>
                    <a:bodyPr/>
                    <a:lstStyle/>
                    <a:p>
                      <a:pPr algn="ctr">
                        <a:lnSpc>
                          <a:spcPct val="115000"/>
                        </a:lnSpc>
                        <a:spcAft>
                          <a:spcPts val="0"/>
                        </a:spcAft>
                      </a:pPr>
                      <a:r>
                        <a:rPr lang="en-US" sz="1100" dirty="0">
                          <a:effectLst/>
                        </a:rPr>
                        <a:t> </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Quality of Evidence</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Strength of Recommendation</a:t>
                      </a:r>
                      <a:endParaRPr lang="fr-FR" sz="110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dirty="0">
                          <a:effectLst/>
                        </a:rPr>
                        <a:t>Treatment of NMSC in OTR</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I</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B</a:t>
                      </a:r>
                      <a:endParaRPr lang="fr-FR" sz="110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a:effectLst/>
                        </a:rPr>
                        <a:t>Prevention of NMSC in OTR</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I</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B</a:t>
                      </a:r>
                      <a:endParaRPr lang="fr-FR" sz="110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dirty="0">
                          <a:effectLst/>
                        </a:rPr>
                        <a:t>Field </a:t>
                      </a:r>
                      <a:r>
                        <a:rPr lang="en-US" sz="1100" dirty="0" err="1">
                          <a:effectLst/>
                        </a:rPr>
                        <a:t>cancerization</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I</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B</a:t>
                      </a:r>
                      <a:endParaRPr lang="fr-FR" sz="110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dirty="0">
                          <a:effectLst/>
                        </a:rPr>
                        <a:t>Cutaneous T-cell lymphoma</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II-iii</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C</a:t>
                      </a:r>
                      <a:endParaRPr lang="fr-FR" sz="110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dirty="0">
                          <a:effectLst/>
                        </a:rPr>
                        <a:t>Extra-mammary Paget’s disease</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III</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D</a:t>
                      </a:r>
                      <a:endParaRPr lang="fr-FR" sz="1100" dirty="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a:effectLst/>
                        </a:rPr>
                        <a:t>Acne</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I</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A</a:t>
                      </a:r>
                      <a:endParaRPr lang="fr-FR" sz="110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a:effectLst/>
                        </a:rPr>
                        <a:t>Refractory hand and foot warts</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I</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B</a:t>
                      </a:r>
                      <a:endParaRPr lang="fr-FR" sz="1100" dirty="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a:effectLst/>
                        </a:rPr>
                        <a:t>Genital warts</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I</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B</a:t>
                      </a:r>
                      <a:endParaRPr lang="fr-FR" sz="1100" dirty="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a:effectLst/>
                        </a:rPr>
                        <a:t>Cutaneous leishmaniasis</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I</a:t>
                      </a:r>
                      <a:endParaRPr lang="fr-FR"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B</a:t>
                      </a:r>
                      <a:endParaRPr lang="fr-FR" sz="1100" dirty="0">
                        <a:effectLst/>
                        <a:latin typeface="Calibri"/>
                        <a:ea typeface="Calibri"/>
                        <a:cs typeface="Times New Roman"/>
                      </a:endParaRPr>
                    </a:p>
                  </a:txBody>
                  <a:tcPr marL="68580" marR="68580" marT="0" marB="0"/>
                </a:tc>
              </a:tr>
              <a:tr h="324000">
                <a:tc>
                  <a:txBody>
                    <a:bodyPr/>
                    <a:lstStyle/>
                    <a:p>
                      <a:pPr algn="ctr">
                        <a:lnSpc>
                          <a:spcPct val="115000"/>
                        </a:lnSpc>
                        <a:spcAft>
                          <a:spcPts val="0"/>
                        </a:spcAft>
                      </a:pPr>
                      <a:r>
                        <a:rPr lang="en-US" sz="1100">
                          <a:effectLst/>
                        </a:rPr>
                        <a:t>Photorejuvenation</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a:effectLst/>
                        </a:rPr>
                        <a:t>I</a:t>
                      </a:r>
                      <a:endParaRPr lang="fr-FR"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100" dirty="0">
                          <a:effectLst/>
                        </a:rPr>
                        <a:t>B</a:t>
                      </a:r>
                      <a:endParaRPr lang="fr-FR" sz="1100" dirty="0">
                        <a:effectLst/>
                        <a:latin typeface="Calibri"/>
                        <a:ea typeface="Calibri"/>
                        <a:cs typeface="Times New Roman"/>
                      </a:endParaRPr>
                    </a:p>
                  </a:txBody>
                  <a:tcPr marL="68580" marR="68580" marT="0" marB="0"/>
                </a:tc>
              </a:tr>
            </a:tbl>
          </a:graphicData>
        </a:graphic>
      </p:graphicFrame>
      <p:sp>
        <p:nvSpPr>
          <p:cNvPr id="11" name="ZoneTexte 10"/>
          <p:cNvSpPr txBox="1"/>
          <p:nvPr/>
        </p:nvSpPr>
        <p:spPr>
          <a:xfrm>
            <a:off x="1596567" y="2032009"/>
            <a:ext cx="6691090" cy="923330"/>
          </a:xfrm>
          <a:prstGeom prst="rect">
            <a:avLst/>
          </a:prstGeom>
          <a:noFill/>
        </p:spPr>
        <p:txBody>
          <a:bodyPr wrap="square" rtlCol="0">
            <a:spAutoFit/>
          </a:bodyPr>
          <a:lstStyle/>
          <a:p>
            <a:r>
              <a:rPr lang="en-US" b="1" dirty="0" smtClean="0">
                <a:solidFill>
                  <a:srgbClr val="0F719D"/>
                </a:solidFill>
              </a:rPr>
              <a:t>Part 2</a:t>
            </a:r>
            <a:r>
              <a:rPr lang="en-US" dirty="0" smtClean="0">
                <a:solidFill>
                  <a:srgbClr val="0F719D"/>
                </a:solidFill>
              </a:rPr>
              <a:t>: </a:t>
            </a:r>
            <a:r>
              <a:rPr lang="fr-FR" dirty="0" err="1">
                <a:solidFill>
                  <a:srgbClr val="0F719D"/>
                </a:solidFill>
              </a:rPr>
              <a:t>E</a:t>
            </a:r>
            <a:r>
              <a:rPr lang="fr-FR" dirty="0" err="1" smtClean="0">
                <a:solidFill>
                  <a:srgbClr val="0F719D"/>
                </a:solidFill>
              </a:rPr>
              <a:t>merging</a:t>
            </a:r>
            <a:r>
              <a:rPr lang="fr-FR" dirty="0" smtClean="0">
                <a:solidFill>
                  <a:srgbClr val="0F719D"/>
                </a:solidFill>
              </a:rPr>
              <a:t> indications</a:t>
            </a:r>
          </a:p>
          <a:p>
            <a:r>
              <a:rPr lang="fr-FR" dirty="0" smtClean="0">
                <a:solidFill>
                  <a:srgbClr val="0F719D"/>
                </a:solidFill>
              </a:rPr>
              <a:t>… </a:t>
            </a:r>
            <a:r>
              <a:rPr lang="fr-FR" dirty="0" err="1" smtClean="0">
                <a:solidFill>
                  <a:srgbClr val="0F719D"/>
                </a:solidFill>
              </a:rPr>
              <a:t>such</a:t>
            </a:r>
            <a:r>
              <a:rPr lang="fr-FR" dirty="0" smtClean="0">
                <a:solidFill>
                  <a:srgbClr val="0F719D"/>
                </a:solidFill>
              </a:rPr>
              <a:t> as </a:t>
            </a:r>
            <a:r>
              <a:rPr lang="fr-FR" dirty="0" err="1" smtClean="0">
                <a:solidFill>
                  <a:srgbClr val="0F719D"/>
                </a:solidFill>
              </a:rPr>
              <a:t>field</a:t>
            </a:r>
            <a:r>
              <a:rPr lang="fr-FR" dirty="0" smtClean="0">
                <a:solidFill>
                  <a:srgbClr val="0F719D"/>
                </a:solidFill>
              </a:rPr>
              <a:t> </a:t>
            </a:r>
            <a:r>
              <a:rPr lang="fr-FR" dirty="0" err="1" smtClean="0">
                <a:solidFill>
                  <a:srgbClr val="0F719D"/>
                </a:solidFill>
              </a:rPr>
              <a:t>cancerization</a:t>
            </a:r>
            <a:r>
              <a:rPr lang="fr-FR" dirty="0" smtClean="0">
                <a:solidFill>
                  <a:srgbClr val="0F719D"/>
                </a:solidFill>
              </a:rPr>
              <a:t>, </a:t>
            </a:r>
            <a:r>
              <a:rPr lang="en-US" dirty="0" err="1" smtClean="0">
                <a:solidFill>
                  <a:srgbClr val="0F719D"/>
                </a:solidFill>
              </a:rPr>
              <a:t>photorejuvenation</a:t>
            </a:r>
            <a:r>
              <a:rPr lang="en-US" dirty="0" smtClean="0">
                <a:solidFill>
                  <a:srgbClr val="0F719D"/>
                </a:solidFill>
              </a:rPr>
              <a:t> </a:t>
            </a:r>
            <a:r>
              <a:rPr lang="en-US" dirty="0">
                <a:solidFill>
                  <a:srgbClr val="0F719D"/>
                </a:solidFill>
              </a:rPr>
              <a:t>and inflammatory</a:t>
            </a:r>
            <a:r>
              <a:rPr lang="en-US" dirty="0" smtClean="0">
                <a:solidFill>
                  <a:srgbClr val="0F719D"/>
                </a:solidFill>
              </a:rPr>
              <a:t>⁄ infective </a:t>
            </a:r>
            <a:r>
              <a:rPr lang="en-US" dirty="0" err="1" smtClean="0">
                <a:solidFill>
                  <a:srgbClr val="0F719D"/>
                </a:solidFill>
              </a:rPr>
              <a:t>dermatoses</a:t>
            </a:r>
            <a:r>
              <a:rPr lang="en-US" dirty="0" smtClean="0">
                <a:solidFill>
                  <a:srgbClr val="0F719D"/>
                </a:solidFill>
              </a:rPr>
              <a:t>.</a:t>
            </a:r>
            <a:endParaRPr lang="en-US" dirty="0">
              <a:solidFill>
                <a:srgbClr val="0F719D"/>
              </a:solidFill>
            </a:endParaRPr>
          </a:p>
        </p:txBody>
      </p:sp>
    </p:spTree>
    <p:extLst>
      <p:ext uri="{BB962C8B-B14F-4D97-AF65-F5344CB8AC3E}">
        <p14:creationId xmlns:p14="http://schemas.microsoft.com/office/powerpoint/2010/main" val="382068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364342" y="757939"/>
            <a:ext cx="7322457" cy="131760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rgbClr val="D21121"/>
                </a:solidFill>
              </a:rPr>
              <a:t>German </a:t>
            </a:r>
            <a:r>
              <a:rPr lang="en-US" sz="5800" dirty="0">
                <a:solidFill>
                  <a:srgbClr val="D21121"/>
                </a:solidFill>
              </a:rPr>
              <a:t>c</a:t>
            </a:r>
            <a:r>
              <a:rPr lang="en-US" sz="5800" dirty="0" smtClean="0">
                <a:solidFill>
                  <a:srgbClr val="D21121"/>
                </a:solidFill>
              </a:rPr>
              <a:t>onsensus </a:t>
            </a:r>
            <a:r>
              <a:rPr lang="en-US" sz="5800" dirty="0">
                <a:solidFill>
                  <a:srgbClr val="D21121"/>
                </a:solidFill>
              </a:rPr>
              <a:t>on PDT </a:t>
            </a:r>
            <a:endParaRPr lang="en-US" sz="5800" dirty="0" smtClean="0">
              <a:solidFill>
                <a:srgbClr val="D21121"/>
              </a:solidFill>
            </a:endParaRPr>
          </a:p>
          <a:p>
            <a:pPr algn="l"/>
            <a:r>
              <a:rPr lang="en-US" sz="5800" dirty="0" smtClean="0">
                <a:solidFill>
                  <a:srgbClr val="D21121"/>
                </a:solidFill>
              </a:rPr>
              <a:t>for </a:t>
            </a:r>
            <a:r>
              <a:rPr lang="en-US" sz="5800" dirty="0">
                <a:solidFill>
                  <a:srgbClr val="D21121"/>
                </a:solidFill>
              </a:rPr>
              <a:t>skin rejuvenation</a:t>
            </a:r>
          </a:p>
          <a:p>
            <a:pPr algn="l"/>
            <a:r>
              <a:rPr lang="en-US" sz="3200" dirty="0" smtClean="0">
                <a:solidFill>
                  <a:srgbClr val="D21121"/>
                </a:solidFill>
              </a:rPr>
              <a:t>Rolf-Markus </a:t>
            </a:r>
            <a:r>
              <a:rPr lang="en-US" sz="3200" dirty="0">
                <a:solidFill>
                  <a:srgbClr val="D21121"/>
                </a:solidFill>
              </a:rPr>
              <a:t>Szeimies, Recklinghausen, Germany</a:t>
            </a:r>
            <a:r>
              <a:rPr lang="en-US" sz="2600" dirty="0">
                <a:solidFill>
                  <a:srgbClr val="D21121"/>
                </a:solidFill>
              </a:rPr>
              <a:t> </a:t>
            </a:r>
            <a:endParaRPr lang="fr-FR" sz="2600" dirty="0">
              <a:solidFill>
                <a:srgbClr val="D21121"/>
              </a:solidFill>
            </a:endParaRPr>
          </a:p>
        </p:txBody>
      </p:sp>
      <p:sp>
        <p:nvSpPr>
          <p:cNvPr id="8" name="Espace réservé du texte 2"/>
          <p:cNvSpPr txBox="1">
            <a:spLocks/>
          </p:cNvSpPr>
          <p:nvPr/>
        </p:nvSpPr>
        <p:spPr>
          <a:xfrm>
            <a:off x="1523999" y="2090050"/>
            <a:ext cx="7162800" cy="433425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dirty="0" smtClean="0">
                <a:solidFill>
                  <a:srgbClr val="0F719D"/>
                </a:solidFill>
              </a:rPr>
              <a:t>Results </a:t>
            </a:r>
            <a:r>
              <a:rPr lang="en-US" sz="1800" dirty="0">
                <a:solidFill>
                  <a:srgbClr val="0F719D"/>
                </a:solidFill>
              </a:rPr>
              <a:t>of a consensus conference of an expert group for aesthetic PDT: publication of 2 </a:t>
            </a:r>
            <a:r>
              <a:rPr lang="en-US" sz="1800" dirty="0" smtClean="0">
                <a:solidFill>
                  <a:srgbClr val="0F719D"/>
                </a:solidFill>
              </a:rPr>
              <a:t>articles</a:t>
            </a:r>
            <a:endParaRPr lang="en-US" sz="1800" b="1" dirty="0" smtClean="0">
              <a:solidFill>
                <a:srgbClr val="0F719D"/>
              </a:solidFill>
            </a:endParaRPr>
          </a:p>
          <a:p>
            <a:pPr marL="2286000" lvl="4" indent="-457200" algn="l">
              <a:buFont typeface="Arial" pitchFamily="34" charset="0"/>
              <a:buChar char="•"/>
            </a:pPr>
            <a:endParaRPr lang="en-US" sz="600" b="1" dirty="0" smtClean="0">
              <a:solidFill>
                <a:srgbClr val="0F719D"/>
              </a:solidFill>
            </a:endParaRPr>
          </a:p>
          <a:p>
            <a:pPr marL="457200" indent="-457200" algn="l">
              <a:buFont typeface="Arial" pitchFamily="34" charset="0"/>
              <a:buChar char="•"/>
            </a:pPr>
            <a:r>
              <a:rPr lang="en-US" sz="1800" u="sng" dirty="0" smtClean="0">
                <a:solidFill>
                  <a:srgbClr val="0F719D"/>
                </a:solidFill>
              </a:rPr>
              <a:t>Mechanisms</a:t>
            </a:r>
            <a:r>
              <a:rPr lang="en-US" sz="1800" dirty="0">
                <a:solidFill>
                  <a:srgbClr val="0F719D"/>
                </a:solidFill>
              </a:rPr>
              <a:t>: histologically proven increase of collagen and decrease of </a:t>
            </a:r>
            <a:r>
              <a:rPr lang="en-US" sz="1800" dirty="0" err="1">
                <a:solidFill>
                  <a:srgbClr val="0F719D"/>
                </a:solidFill>
              </a:rPr>
              <a:t>elastotic</a:t>
            </a:r>
            <a:r>
              <a:rPr lang="en-US" sz="1800" dirty="0">
                <a:solidFill>
                  <a:srgbClr val="0F719D"/>
                </a:solidFill>
              </a:rPr>
              <a:t> material in the dermis</a:t>
            </a:r>
            <a:r>
              <a:rPr lang="en-US" sz="1800" dirty="0" smtClean="0">
                <a:solidFill>
                  <a:srgbClr val="0F719D"/>
                </a:solidFill>
              </a:rPr>
              <a:t>.</a:t>
            </a:r>
          </a:p>
          <a:p>
            <a:pPr marL="1828800" lvl="3" indent="-457200" algn="l">
              <a:buFont typeface="Arial" pitchFamily="34" charset="0"/>
              <a:buChar char="•"/>
            </a:pPr>
            <a:endParaRPr lang="en-US" sz="600" dirty="0">
              <a:solidFill>
                <a:srgbClr val="0F719D"/>
              </a:solidFill>
            </a:endParaRPr>
          </a:p>
          <a:p>
            <a:pPr marL="457200" indent="-457200" algn="l">
              <a:buFont typeface="Arial" pitchFamily="34" charset="0"/>
              <a:buChar char="•"/>
            </a:pPr>
            <a:r>
              <a:rPr lang="en-US" sz="1800" u="sng" dirty="0" smtClean="0">
                <a:solidFill>
                  <a:srgbClr val="0F719D"/>
                </a:solidFill>
              </a:rPr>
              <a:t>Well-documented</a:t>
            </a:r>
            <a:r>
              <a:rPr lang="en-US" sz="1800" dirty="0" smtClean="0">
                <a:solidFill>
                  <a:srgbClr val="0F719D"/>
                </a:solidFill>
              </a:rPr>
              <a:t> skin </a:t>
            </a:r>
            <a:r>
              <a:rPr lang="en-US" sz="1800" dirty="0">
                <a:solidFill>
                  <a:srgbClr val="0F719D"/>
                </a:solidFill>
              </a:rPr>
              <a:t>rejuvenating effects of PDT with improvement of </a:t>
            </a:r>
            <a:r>
              <a:rPr lang="en-US" sz="1800" dirty="0" err="1">
                <a:solidFill>
                  <a:srgbClr val="0F719D"/>
                </a:solidFill>
              </a:rPr>
              <a:t>lentigines</a:t>
            </a:r>
            <a:r>
              <a:rPr lang="en-US" sz="1800" dirty="0">
                <a:solidFill>
                  <a:srgbClr val="0F719D"/>
                </a:solidFill>
              </a:rPr>
              <a:t>, skin roughness, fine lines and sallow complexion, </a:t>
            </a:r>
            <a:r>
              <a:rPr lang="en-US" sz="1800" dirty="0" err="1">
                <a:solidFill>
                  <a:srgbClr val="0F719D"/>
                </a:solidFill>
              </a:rPr>
              <a:t>pigmentary</a:t>
            </a:r>
            <a:r>
              <a:rPr lang="en-US" sz="1800" dirty="0">
                <a:solidFill>
                  <a:srgbClr val="0F719D"/>
                </a:solidFill>
              </a:rPr>
              <a:t> changes, </a:t>
            </a:r>
            <a:r>
              <a:rPr lang="en-US" sz="1800" dirty="0" smtClean="0">
                <a:solidFill>
                  <a:srgbClr val="0F719D"/>
                </a:solidFill>
              </a:rPr>
              <a:t>erythema</a:t>
            </a:r>
          </a:p>
          <a:p>
            <a:pPr marL="1828800" lvl="3" indent="-457200" algn="l">
              <a:buFont typeface="Arial" pitchFamily="34" charset="0"/>
              <a:buChar char="•"/>
            </a:pPr>
            <a:endParaRPr lang="en-US" sz="600" dirty="0">
              <a:solidFill>
                <a:srgbClr val="0F719D"/>
              </a:solidFill>
            </a:endParaRPr>
          </a:p>
          <a:p>
            <a:pPr marL="457200" indent="-457200" algn="l">
              <a:buFont typeface="Arial" pitchFamily="34" charset="0"/>
              <a:buChar char="•"/>
            </a:pPr>
            <a:r>
              <a:rPr lang="en-US" sz="1800" u="sng" dirty="0">
                <a:solidFill>
                  <a:srgbClr val="0F719D"/>
                </a:solidFill>
              </a:rPr>
              <a:t>Advantages:</a:t>
            </a:r>
          </a:p>
          <a:p>
            <a:pPr marL="914400" lvl="1" indent="-457200" algn="l">
              <a:buFont typeface="Arial" pitchFamily="34" charset="0"/>
              <a:buChar char="•"/>
            </a:pPr>
            <a:r>
              <a:rPr lang="en-US" sz="1600" dirty="0">
                <a:solidFill>
                  <a:srgbClr val="0F719D"/>
                </a:solidFill>
              </a:rPr>
              <a:t>Simultaneous treatment and possibly prevention of AK</a:t>
            </a:r>
          </a:p>
          <a:p>
            <a:pPr marL="914400" lvl="1" indent="-457200" algn="l">
              <a:buFont typeface="Arial" pitchFamily="34" charset="0"/>
              <a:buChar char="•"/>
            </a:pPr>
            <a:r>
              <a:rPr lang="en-US" sz="1600" dirty="0">
                <a:solidFill>
                  <a:srgbClr val="0F719D"/>
                </a:solidFill>
              </a:rPr>
              <a:t>Possibility of repeated treatments </a:t>
            </a:r>
          </a:p>
          <a:p>
            <a:pPr marL="914400" lvl="1" indent="-457200" algn="l">
              <a:buFont typeface="Arial" pitchFamily="34" charset="0"/>
              <a:buChar char="•"/>
            </a:pPr>
            <a:r>
              <a:rPr lang="en-US" sz="1600" dirty="0">
                <a:solidFill>
                  <a:srgbClr val="0F719D"/>
                </a:solidFill>
              </a:rPr>
              <a:t>Limited and calculable side effects </a:t>
            </a:r>
            <a:endParaRPr lang="en-US" sz="1800" dirty="0">
              <a:solidFill>
                <a:srgbClr val="0F719D"/>
              </a:solidFill>
            </a:endParaRPr>
          </a:p>
          <a:p>
            <a:pPr marL="457200" indent="-457200" algn="l">
              <a:buFont typeface="Arial" pitchFamily="34" charset="0"/>
              <a:buChar char="•"/>
            </a:pPr>
            <a:r>
              <a:rPr lang="en-US" sz="1800" dirty="0">
                <a:solidFill>
                  <a:srgbClr val="0F719D"/>
                </a:solidFill>
              </a:rPr>
              <a:t>Definition of </a:t>
            </a:r>
            <a:r>
              <a:rPr lang="en-US" sz="1800" b="1" dirty="0">
                <a:solidFill>
                  <a:srgbClr val="0F719D"/>
                </a:solidFill>
              </a:rPr>
              <a:t>3 treatment zones </a:t>
            </a:r>
            <a:r>
              <a:rPr lang="en-US" sz="1800" dirty="0">
                <a:solidFill>
                  <a:srgbClr val="0F719D"/>
                </a:solidFill>
              </a:rPr>
              <a:t>with chronic sun damage: face, back of the hands and </a:t>
            </a:r>
            <a:r>
              <a:rPr lang="en-US" sz="1800" dirty="0" smtClean="0">
                <a:solidFill>
                  <a:srgbClr val="0F719D"/>
                </a:solidFill>
              </a:rPr>
              <a:t>décolleté and recommendations </a:t>
            </a:r>
            <a:r>
              <a:rPr lang="en-US" sz="1800" dirty="0">
                <a:solidFill>
                  <a:srgbClr val="0F719D"/>
                </a:solidFill>
              </a:rPr>
              <a:t>for treatment protocols </a:t>
            </a:r>
          </a:p>
        </p:txBody>
      </p:sp>
      <p:sp>
        <p:nvSpPr>
          <p:cNvPr id="9"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solidFill>
                  <a:prstClr val="black">
                    <a:tint val="75000"/>
                  </a:prstClr>
                </a:solidFill>
              </a:rPr>
              <a:t>Karrer S et al. JDDG 2012</a:t>
            </a:r>
          </a:p>
          <a:p>
            <a:r>
              <a:rPr lang="fr-FR" dirty="0" smtClean="0">
                <a:solidFill>
                  <a:prstClr val="black">
                    <a:tint val="75000"/>
                  </a:prstClr>
                </a:solidFill>
              </a:rPr>
              <a:t>Szeimies et al. JDDG 2013</a:t>
            </a:r>
            <a:endParaRPr lang="fr-FR" dirty="0">
              <a:solidFill>
                <a:prstClr val="black">
                  <a:tint val="75000"/>
                </a:prstClr>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7</a:t>
            </a:fld>
            <a:endParaRPr lang="fr-FR" dirty="0">
              <a:solidFill>
                <a:prstClr val="black">
                  <a:tint val="75000"/>
                </a:prstClr>
              </a:solidFill>
            </a:endParaRPr>
          </a:p>
        </p:txBody>
      </p:sp>
    </p:spTree>
    <p:extLst>
      <p:ext uri="{BB962C8B-B14F-4D97-AF65-F5344CB8AC3E}">
        <p14:creationId xmlns:p14="http://schemas.microsoft.com/office/powerpoint/2010/main" val="287443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2"/>
          <p:cNvSpPr txBox="1">
            <a:spLocks/>
          </p:cNvSpPr>
          <p:nvPr/>
        </p:nvSpPr>
        <p:spPr>
          <a:xfrm>
            <a:off x="1553029" y="2075542"/>
            <a:ext cx="7133771" cy="448491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sz="1400" u="sng" dirty="0">
                <a:solidFill>
                  <a:srgbClr val="0F719D"/>
                </a:solidFill>
              </a:rPr>
              <a:t>Suitable pretreatments and combinations</a:t>
            </a:r>
            <a:r>
              <a:rPr lang="en-US" sz="1400" dirty="0">
                <a:solidFill>
                  <a:srgbClr val="0F719D"/>
                </a:solidFill>
              </a:rPr>
              <a:t>:</a:t>
            </a:r>
          </a:p>
          <a:p>
            <a:pPr marL="914400" lvl="1" indent="-457200" algn="l">
              <a:buFont typeface="Arial" pitchFamily="34" charset="0"/>
              <a:buChar char="•"/>
            </a:pPr>
            <a:r>
              <a:rPr lang="en-US" sz="1200" dirty="0">
                <a:solidFill>
                  <a:srgbClr val="0F719D"/>
                </a:solidFill>
              </a:rPr>
              <a:t>Mild chemical peeling (α-</a:t>
            </a:r>
            <a:r>
              <a:rPr lang="en-US" sz="1200" dirty="0" err="1">
                <a:solidFill>
                  <a:srgbClr val="0F719D"/>
                </a:solidFill>
              </a:rPr>
              <a:t>hydroxy</a:t>
            </a:r>
            <a:r>
              <a:rPr lang="en-US" sz="1200" dirty="0">
                <a:solidFill>
                  <a:srgbClr val="0F719D"/>
                </a:solidFill>
              </a:rPr>
              <a:t> acid </a:t>
            </a:r>
            <a:r>
              <a:rPr lang="en-US" sz="1200" dirty="0" smtClean="0">
                <a:solidFill>
                  <a:srgbClr val="0F719D"/>
                </a:solidFill>
              </a:rPr>
              <a:t>, salicylic </a:t>
            </a:r>
            <a:r>
              <a:rPr lang="en-US" sz="1200" dirty="0">
                <a:solidFill>
                  <a:srgbClr val="0F719D"/>
                </a:solidFill>
              </a:rPr>
              <a:t>acid): last session 3 days before PDT at the latest</a:t>
            </a:r>
          </a:p>
          <a:p>
            <a:pPr marL="914400" lvl="1" indent="-457200" algn="l">
              <a:buFont typeface="Arial" pitchFamily="34" charset="0"/>
              <a:buChar char="•"/>
            </a:pPr>
            <a:r>
              <a:rPr lang="en-US" sz="1200" dirty="0">
                <a:solidFill>
                  <a:srgbClr val="0F719D"/>
                </a:solidFill>
              </a:rPr>
              <a:t>Mechanical peeling or curettage before PDT</a:t>
            </a:r>
          </a:p>
          <a:p>
            <a:pPr marL="914400" lvl="1" indent="-457200" algn="l">
              <a:buFont typeface="Arial" pitchFamily="34" charset="0"/>
              <a:buChar char="•"/>
            </a:pPr>
            <a:r>
              <a:rPr lang="en-US" sz="1200" dirty="0">
                <a:solidFill>
                  <a:srgbClr val="0F719D"/>
                </a:solidFill>
              </a:rPr>
              <a:t>Ablative fractional lasers before application of photosensitizer either with low power setting (drug penetration) or high power setting (synergistic effects)</a:t>
            </a:r>
          </a:p>
          <a:p>
            <a:pPr marL="914400" lvl="1" indent="-457200" algn="l">
              <a:buFont typeface="Arial" pitchFamily="34" charset="0"/>
              <a:buChar char="•"/>
            </a:pPr>
            <a:r>
              <a:rPr lang="en-US" sz="1200" dirty="0">
                <a:solidFill>
                  <a:srgbClr val="0F719D"/>
                </a:solidFill>
              </a:rPr>
              <a:t>Micro-needling immediately after application of sensitizer</a:t>
            </a:r>
          </a:p>
          <a:p>
            <a:pPr marL="914400" lvl="1" indent="-457200" algn="l">
              <a:buFont typeface="Arial" pitchFamily="34" charset="0"/>
              <a:buChar char="•"/>
            </a:pPr>
            <a:r>
              <a:rPr lang="en-US" sz="1200" dirty="0">
                <a:solidFill>
                  <a:srgbClr val="0F719D"/>
                </a:solidFill>
              </a:rPr>
              <a:t>BTX 2 weeks before PDT at the latest; Fillers 2 weeks after PDT at the earliest</a:t>
            </a:r>
          </a:p>
          <a:p>
            <a:pPr marL="1828800" lvl="3" indent="-457200" algn="l">
              <a:buFont typeface="Arial" pitchFamily="34" charset="0"/>
              <a:buChar char="•"/>
            </a:pPr>
            <a:endParaRPr lang="en-US" sz="200" dirty="0" smtClean="0">
              <a:solidFill>
                <a:srgbClr val="0F719D"/>
              </a:solidFill>
            </a:endParaRPr>
          </a:p>
          <a:p>
            <a:pPr marL="457200" indent="-457200" algn="l">
              <a:buFont typeface="Arial" pitchFamily="34" charset="0"/>
              <a:buChar char="•"/>
            </a:pPr>
            <a:r>
              <a:rPr lang="en-US" sz="1400" u="sng" dirty="0" smtClean="0">
                <a:solidFill>
                  <a:srgbClr val="0F719D"/>
                </a:solidFill>
              </a:rPr>
              <a:t>Post-PDT </a:t>
            </a:r>
            <a:r>
              <a:rPr lang="en-US" sz="1400" u="sng" dirty="0">
                <a:solidFill>
                  <a:srgbClr val="0F719D"/>
                </a:solidFill>
              </a:rPr>
              <a:t>care</a:t>
            </a:r>
          </a:p>
          <a:p>
            <a:pPr marL="914400" lvl="1" indent="-457200" algn="l">
              <a:buFont typeface="Arial" pitchFamily="34" charset="0"/>
              <a:buChar char="•"/>
            </a:pPr>
            <a:r>
              <a:rPr lang="en-US" sz="1200" dirty="0">
                <a:solidFill>
                  <a:srgbClr val="0F719D"/>
                </a:solidFill>
              </a:rPr>
              <a:t>Cooling immediately after treatment </a:t>
            </a:r>
            <a:r>
              <a:rPr lang="en-US" sz="1200" dirty="0" smtClean="0">
                <a:solidFill>
                  <a:srgbClr val="0F719D"/>
                </a:solidFill>
              </a:rPr>
              <a:t>; Wound </a:t>
            </a:r>
            <a:r>
              <a:rPr lang="en-US" sz="1200" dirty="0">
                <a:solidFill>
                  <a:srgbClr val="0F719D"/>
                </a:solidFill>
              </a:rPr>
              <a:t>and scar </a:t>
            </a:r>
            <a:r>
              <a:rPr lang="en-US" sz="1200" dirty="0" smtClean="0">
                <a:solidFill>
                  <a:srgbClr val="0F719D"/>
                </a:solidFill>
              </a:rPr>
              <a:t>care; Avoid </a:t>
            </a:r>
            <a:r>
              <a:rPr lang="en-US" sz="1200" dirty="0">
                <a:solidFill>
                  <a:srgbClr val="0F719D"/>
                </a:solidFill>
              </a:rPr>
              <a:t>topical corticosteroids </a:t>
            </a:r>
          </a:p>
          <a:p>
            <a:pPr marL="914400" lvl="1" indent="-457200" algn="l">
              <a:buFont typeface="Arial" pitchFamily="34" charset="0"/>
              <a:buChar char="•"/>
            </a:pPr>
            <a:r>
              <a:rPr lang="en-US" sz="1200" dirty="0">
                <a:solidFill>
                  <a:srgbClr val="0F719D"/>
                </a:solidFill>
              </a:rPr>
              <a:t>Strict sun protection </a:t>
            </a:r>
          </a:p>
          <a:p>
            <a:pPr marL="1828800" lvl="3" indent="-457200" algn="l">
              <a:buFont typeface="Arial" pitchFamily="34" charset="0"/>
              <a:buChar char="•"/>
            </a:pPr>
            <a:endParaRPr lang="en-US" sz="200" dirty="0">
              <a:solidFill>
                <a:srgbClr val="0F719D"/>
              </a:solidFill>
            </a:endParaRPr>
          </a:p>
          <a:p>
            <a:pPr marL="457200" indent="-457200" algn="l">
              <a:buFont typeface="Arial" pitchFamily="34" charset="0"/>
              <a:buChar char="•"/>
            </a:pPr>
            <a:r>
              <a:rPr lang="en-US" sz="1400" u="sng" dirty="0">
                <a:solidFill>
                  <a:srgbClr val="0F719D"/>
                </a:solidFill>
              </a:rPr>
              <a:t>Repetition </a:t>
            </a:r>
            <a:r>
              <a:rPr lang="en-US" sz="1400" u="sng" dirty="0" smtClean="0">
                <a:solidFill>
                  <a:srgbClr val="0F719D"/>
                </a:solidFill>
              </a:rPr>
              <a:t>/ frequency </a:t>
            </a:r>
            <a:r>
              <a:rPr lang="en-US" sz="1400" u="sng" dirty="0">
                <a:solidFill>
                  <a:srgbClr val="0F719D"/>
                </a:solidFill>
              </a:rPr>
              <a:t>of aesthetic PDT</a:t>
            </a:r>
          </a:p>
          <a:p>
            <a:pPr marL="914400" lvl="1" indent="-457200" algn="l">
              <a:buFont typeface="Arial" pitchFamily="34" charset="0"/>
              <a:buChar char="•"/>
            </a:pPr>
            <a:r>
              <a:rPr lang="en-US" sz="1200" dirty="0">
                <a:solidFill>
                  <a:srgbClr val="0F719D"/>
                </a:solidFill>
              </a:rPr>
              <a:t>No rules have been established </a:t>
            </a:r>
          </a:p>
          <a:p>
            <a:pPr marL="914400" lvl="1" indent="-457200" algn="l">
              <a:buFont typeface="Arial" pitchFamily="34" charset="0"/>
              <a:buChar char="•"/>
            </a:pPr>
            <a:r>
              <a:rPr lang="en-US" sz="1200" dirty="0">
                <a:solidFill>
                  <a:srgbClr val="0F719D"/>
                </a:solidFill>
              </a:rPr>
              <a:t>Usually 2–3 treatments in 3–6-month intervals are performed until satisfactory results are achieved. </a:t>
            </a:r>
          </a:p>
          <a:p>
            <a:pPr marL="914400" lvl="1" indent="-457200" algn="l">
              <a:buFont typeface="Arial" pitchFamily="34" charset="0"/>
              <a:buChar char="•"/>
            </a:pPr>
            <a:r>
              <a:rPr lang="en-US" sz="1200" dirty="0">
                <a:solidFill>
                  <a:srgbClr val="0F719D"/>
                </a:solidFill>
              </a:rPr>
              <a:t>A minimum interval of 4 weeks between individual sessions should be observed</a:t>
            </a:r>
          </a:p>
          <a:p>
            <a:pPr marL="1828800" lvl="3" indent="-457200" algn="l">
              <a:buFont typeface="Arial" pitchFamily="34" charset="0"/>
              <a:buChar char="•"/>
            </a:pPr>
            <a:endParaRPr lang="en-US" sz="200" dirty="0">
              <a:solidFill>
                <a:srgbClr val="0F719D"/>
              </a:solidFill>
            </a:endParaRPr>
          </a:p>
          <a:p>
            <a:pPr marL="457200" indent="-457200" algn="l">
              <a:buFont typeface="Arial" pitchFamily="34" charset="0"/>
              <a:buChar char="•"/>
            </a:pPr>
            <a:r>
              <a:rPr lang="en-US" sz="1400" dirty="0">
                <a:solidFill>
                  <a:srgbClr val="0F719D"/>
                </a:solidFill>
              </a:rPr>
              <a:t>Finally, be careful with therapeutic protocols which do not adhere to the recommendations in case AKs or BCCs are in the target area (i.e. lower photosensitizer concentrations, shorter incubation times, other light sources </a:t>
            </a:r>
            <a:r>
              <a:rPr lang="en-US" sz="1400" dirty="0" smtClean="0">
                <a:solidFill>
                  <a:srgbClr val="0F719D"/>
                </a:solidFill>
              </a:rPr>
              <a:t>and </a:t>
            </a:r>
            <a:r>
              <a:rPr lang="en-US" sz="1400" dirty="0" err="1">
                <a:solidFill>
                  <a:srgbClr val="0F719D"/>
                </a:solidFill>
              </a:rPr>
              <a:t>fluences</a:t>
            </a:r>
            <a:r>
              <a:rPr lang="en-US" sz="1400" dirty="0" smtClean="0">
                <a:solidFill>
                  <a:srgbClr val="0F719D"/>
                </a:solidFill>
              </a:rPr>
              <a:t>).</a:t>
            </a:r>
            <a:endParaRPr lang="en-US" sz="1400" dirty="0">
              <a:solidFill>
                <a:srgbClr val="0F719D"/>
              </a:solidFill>
            </a:endParaRPr>
          </a:p>
        </p:txBody>
      </p:sp>
      <p:sp>
        <p:nvSpPr>
          <p:cNvPr id="9" name="Espace réservé du pied de page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solidFill>
                  <a:prstClr val="black">
                    <a:tint val="75000"/>
                  </a:prstClr>
                </a:solidFill>
              </a:rPr>
              <a:t>Karrer S et al. JDDG 2012</a:t>
            </a:r>
          </a:p>
          <a:p>
            <a:r>
              <a:rPr lang="fr-FR" dirty="0" smtClean="0">
                <a:solidFill>
                  <a:prstClr val="black">
                    <a:tint val="75000"/>
                  </a:prstClr>
                </a:solidFill>
              </a:rPr>
              <a:t>Szeimies et al. JDDG 2013</a:t>
            </a:r>
            <a:endParaRPr lang="fr-FR" dirty="0">
              <a:solidFill>
                <a:prstClr val="black">
                  <a:tint val="75000"/>
                </a:prstClr>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solidFill>
                  <a:prstClr val="black">
                    <a:tint val="75000"/>
                  </a:prstClr>
                </a:solidFill>
              </a:rPr>
              <a:pPr/>
              <a:t>8</a:t>
            </a:fld>
            <a:endParaRPr lang="fr-FR">
              <a:solidFill>
                <a:prstClr val="black">
                  <a:tint val="75000"/>
                </a:prstClr>
              </a:solidFill>
            </a:endParaRPr>
          </a:p>
        </p:txBody>
      </p:sp>
      <p:sp>
        <p:nvSpPr>
          <p:cNvPr id="6" name="Espace réservé du titre 1"/>
          <p:cNvSpPr txBox="1">
            <a:spLocks/>
          </p:cNvSpPr>
          <p:nvPr/>
        </p:nvSpPr>
        <p:spPr>
          <a:xfrm>
            <a:off x="1364342" y="757939"/>
            <a:ext cx="7322457" cy="1317603"/>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5800" dirty="0" smtClean="0">
                <a:solidFill>
                  <a:srgbClr val="D21121"/>
                </a:solidFill>
              </a:rPr>
              <a:t>German </a:t>
            </a:r>
            <a:r>
              <a:rPr lang="en-US" sz="5800" dirty="0">
                <a:solidFill>
                  <a:srgbClr val="D21121"/>
                </a:solidFill>
              </a:rPr>
              <a:t>c</a:t>
            </a:r>
            <a:r>
              <a:rPr lang="en-US" sz="5800" dirty="0" smtClean="0">
                <a:solidFill>
                  <a:srgbClr val="D21121"/>
                </a:solidFill>
              </a:rPr>
              <a:t>onsensus </a:t>
            </a:r>
            <a:r>
              <a:rPr lang="en-US" sz="5800" dirty="0">
                <a:solidFill>
                  <a:srgbClr val="D21121"/>
                </a:solidFill>
              </a:rPr>
              <a:t>on PDT </a:t>
            </a:r>
            <a:endParaRPr lang="en-US" sz="5800" dirty="0" smtClean="0">
              <a:solidFill>
                <a:srgbClr val="D21121"/>
              </a:solidFill>
            </a:endParaRPr>
          </a:p>
          <a:p>
            <a:pPr algn="l"/>
            <a:r>
              <a:rPr lang="en-US" sz="5800" dirty="0" smtClean="0">
                <a:solidFill>
                  <a:srgbClr val="D21121"/>
                </a:solidFill>
              </a:rPr>
              <a:t>for </a:t>
            </a:r>
            <a:r>
              <a:rPr lang="en-US" sz="5800" dirty="0">
                <a:solidFill>
                  <a:srgbClr val="D21121"/>
                </a:solidFill>
              </a:rPr>
              <a:t>skin rejuvenation</a:t>
            </a:r>
          </a:p>
          <a:p>
            <a:pPr algn="l"/>
            <a:r>
              <a:rPr lang="en-US" sz="3200" dirty="0" smtClean="0">
                <a:solidFill>
                  <a:srgbClr val="D21121"/>
                </a:solidFill>
              </a:rPr>
              <a:t>Rolf-Markus </a:t>
            </a:r>
            <a:r>
              <a:rPr lang="en-US" sz="3200" dirty="0">
                <a:solidFill>
                  <a:srgbClr val="D21121"/>
                </a:solidFill>
              </a:rPr>
              <a:t>Szeimies, Recklinghausen, Germany</a:t>
            </a:r>
            <a:r>
              <a:rPr lang="en-US" sz="2600" dirty="0">
                <a:solidFill>
                  <a:srgbClr val="D21121"/>
                </a:solidFill>
              </a:rPr>
              <a:t> </a:t>
            </a:r>
            <a:endParaRPr lang="fr-FR" sz="2600" dirty="0">
              <a:solidFill>
                <a:srgbClr val="D21121"/>
              </a:solidFill>
            </a:endParaRPr>
          </a:p>
        </p:txBody>
      </p:sp>
    </p:spTree>
    <p:extLst>
      <p:ext uri="{BB962C8B-B14F-4D97-AF65-F5344CB8AC3E}">
        <p14:creationId xmlns:p14="http://schemas.microsoft.com/office/powerpoint/2010/main" val="2285736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itre 1"/>
          <p:cNvSpPr txBox="1">
            <a:spLocks/>
          </p:cNvSpPr>
          <p:nvPr/>
        </p:nvSpPr>
        <p:spPr>
          <a:xfrm>
            <a:off x="1407886" y="1"/>
            <a:ext cx="7395028" cy="638628"/>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600" dirty="0" smtClean="0">
                <a:solidFill>
                  <a:srgbClr val="D21121"/>
                </a:solidFill>
              </a:rPr>
              <a:t>Hot </a:t>
            </a:r>
            <a:r>
              <a:rPr lang="fr-FR" sz="3600" dirty="0" err="1" smtClean="0">
                <a:solidFill>
                  <a:srgbClr val="D21121"/>
                </a:solidFill>
              </a:rPr>
              <a:t>topics</a:t>
            </a:r>
            <a:r>
              <a:rPr lang="fr-FR" sz="3600" dirty="0" smtClean="0">
                <a:solidFill>
                  <a:srgbClr val="D21121"/>
                </a:solidFill>
              </a:rPr>
              <a:t> 2013</a:t>
            </a:r>
            <a:endParaRPr lang="fr-FR" sz="3600" dirty="0">
              <a:solidFill>
                <a:srgbClr val="D21121"/>
              </a:solidFill>
            </a:endParaRPr>
          </a:p>
        </p:txBody>
      </p:sp>
      <p:sp>
        <p:nvSpPr>
          <p:cNvPr id="8" name="Espace réservé du texte 2"/>
          <p:cNvSpPr txBox="1">
            <a:spLocks/>
          </p:cNvSpPr>
          <p:nvPr/>
        </p:nvSpPr>
        <p:spPr>
          <a:xfrm>
            <a:off x="1524000" y="1233713"/>
            <a:ext cx="7162800" cy="548776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285750" indent="-285750" algn="l">
              <a:buFont typeface="Arial" pitchFamily="34" charset="0"/>
              <a:buChar char="•"/>
            </a:pPr>
            <a:r>
              <a:rPr lang="en-US" sz="1400" b="1" dirty="0">
                <a:solidFill>
                  <a:srgbClr val="D21121"/>
                </a:solidFill>
              </a:rPr>
              <a:t>New guidelines and </a:t>
            </a:r>
            <a:r>
              <a:rPr lang="en-US" sz="1400" b="1" dirty="0" smtClean="0">
                <a:solidFill>
                  <a:srgbClr val="D21121"/>
                </a:solidFill>
              </a:rPr>
              <a:t>consensus</a:t>
            </a:r>
          </a:p>
          <a:p>
            <a:pPr marL="285750" indent="-285750" algn="l">
              <a:buFont typeface="Wingdings" pitchFamily="2" charset="2"/>
              <a:buChar char="ü"/>
            </a:pPr>
            <a:r>
              <a:rPr lang="en-US" sz="1200" dirty="0">
                <a:solidFill>
                  <a:srgbClr val="0F719D"/>
                </a:solidFill>
                <a:hlinkClick r:id="rId2" action="ppaction://hlinksldjump"/>
              </a:rPr>
              <a:t>New guidelines for PDT</a:t>
            </a:r>
            <a:r>
              <a:rPr lang="en-US" sz="1200" dirty="0">
                <a:solidFill>
                  <a:srgbClr val="0F719D"/>
                </a:solidFill>
              </a:rPr>
              <a:t>. </a:t>
            </a:r>
            <a:r>
              <a:rPr lang="en-US" sz="1200" dirty="0" smtClean="0">
                <a:solidFill>
                  <a:schemeClr val="tx1"/>
                </a:solidFill>
              </a:rPr>
              <a:t>LR </a:t>
            </a:r>
            <a:r>
              <a:rPr lang="en-US" sz="1200" dirty="0">
                <a:solidFill>
                  <a:schemeClr val="tx1"/>
                </a:solidFill>
              </a:rPr>
              <a:t>Braathen, </a:t>
            </a:r>
            <a:r>
              <a:rPr lang="en-US" sz="1200" dirty="0" smtClean="0">
                <a:solidFill>
                  <a:schemeClr val="tx1"/>
                </a:solidFill>
              </a:rPr>
              <a:t>Switzerland </a:t>
            </a:r>
            <a:r>
              <a:rPr lang="en-US" sz="1200" dirty="0">
                <a:solidFill>
                  <a:schemeClr val="tx1"/>
                </a:solidFill>
              </a:rPr>
              <a:t>and </a:t>
            </a:r>
            <a:r>
              <a:rPr lang="en-US" sz="1200" dirty="0" smtClean="0">
                <a:solidFill>
                  <a:schemeClr val="tx1"/>
                </a:solidFill>
              </a:rPr>
              <a:t>CA Morton, UK</a:t>
            </a:r>
            <a:endParaRPr lang="en-US" sz="1200" dirty="0">
              <a:solidFill>
                <a:schemeClr val="tx1"/>
              </a:solidFill>
            </a:endParaRPr>
          </a:p>
          <a:p>
            <a:pPr marL="285750" indent="-285750" algn="l">
              <a:buFont typeface="Wingdings" pitchFamily="2" charset="2"/>
              <a:buChar char="ü"/>
            </a:pPr>
            <a:r>
              <a:rPr lang="en-US" sz="1200" dirty="0">
                <a:solidFill>
                  <a:srgbClr val="0F719D"/>
                </a:solidFill>
                <a:hlinkClick r:id="rId3" action="ppaction://hlinksldjump"/>
              </a:rPr>
              <a:t>German </a:t>
            </a:r>
            <a:r>
              <a:rPr lang="en-US" sz="1200" dirty="0" smtClean="0">
                <a:solidFill>
                  <a:srgbClr val="0F719D"/>
                </a:solidFill>
                <a:hlinkClick r:id="rId3" action="ppaction://hlinksldjump"/>
              </a:rPr>
              <a:t>consensus </a:t>
            </a:r>
            <a:r>
              <a:rPr lang="en-US" sz="1200" dirty="0">
                <a:solidFill>
                  <a:srgbClr val="0F719D"/>
                </a:solidFill>
                <a:hlinkClick r:id="rId3" action="ppaction://hlinksldjump"/>
              </a:rPr>
              <a:t>on PDT for skin </a:t>
            </a:r>
            <a:r>
              <a:rPr lang="en-US" sz="1200" dirty="0" smtClean="0">
                <a:solidFill>
                  <a:srgbClr val="0F719D"/>
                </a:solidFill>
                <a:hlinkClick r:id="rId3" action="ppaction://hlinksldjump"/>
              </a:rPr>
              <a:t>rejuvenation. </a:t>
            </a:r>
            <a:r>
              <a:rPr lang="en-US" sz="1200" dirty="0" smtClean="0">
                <a:solidFill>
                  <a:schemeClr val="tx1"/>
                </a:solidFill>
              </a:rPr>
              <a:t>RM Szeimies, Germany</a:t>
            </a:r>
            <a:endParaRPr lang="en-US" sz="1600" b="1" dirty="0">
              <a:solidFill>
                <a:srgbClr val="D21121"/>
              </a:solidFill>
            </a:endParaRPr>
          </a:p>
          <a:p>
            <a:pPr marL="285750" indent="-285750" algn="l">
              <a:buFont typeface="Arial" pitchFamily="34" charset="0"/>
              <a:buChar char="•"/>
            </a:pPr>
            <a:r>
              <a:rPr lang="en-US" sz="1400" b="1" dirty="0" smtClean="0">
                <a:solidFill>
                  <a:srgbClr val="D21121"/>
                </a:solidFill>
              </a:rPr>
              <a:t>Daylight-PDT</a:t>
            </a:r>
          </a:p>
          <a:p>
            <a:pPr marL="285750" indent="-285750" algn="l">
              <a:buFont typeface="Wingdings" pitchFamily="2" charset="2"/>
              <a:buChar char="ü"/>
            </a:pPr>
            <a:r>
              <a:rPr lang="en-US" sz="1200" dirty="0" smtClean="0">
                <a:solidFill>
                  <a:srgbClr val="0F719D"/>
                </a:solidFill>
                <a:hlinkClick r:id="rId4" action="ppaction://hlinksldjump"/>
              </a:rPr>
              <a:t>Efficacy </a:t>
            </a:r>
            <a:r>
              <a:rPr lang="en-US" sz="1200" dirty="0">
                <a:solidFill>
                  <a:srgbClr val="0F719D"/>
                </a:solidFill>
                <a:hlinkClick r:id="rId4" action="ppaction://hlinksldjump"/>
              </a:rPr>
              <a:t>and safety of MAL cream activated by natural daylight in AK: a randomized, investigator blinded, controlled, phase 3 </a:t>
            </a:r>
            <a:r>
              <a:rPr lang="en-US" sz="1200" dirty="0" smtClean="0">
                <a:solidFill>
                  <a:srgbClr val="0F719D"/>
                </a:solidFill>
                <a:hlinkClick r:id="rId4" action="ppaction://hlinksldjump"/>
              </a:rPr>
              <a:t>study</a:t>
            </a:r>
            <a:r>
              <a:rPr lang="en-US" sz="1200" dirty="0" smtClean="0">
                <a:solidFill>
                  <a:srgbClr val="0F719D"/>
                </a:solidFill>
              </a:rPr>
              <a:t>. </a:t>
            </a:r>
            <a:r>
              <a:rPr lang="en-US" sz="1200" dirty="0" smtClean="0">
                <a:solidFill>
                  <a:schemeClr val="tx1"/>
                </a:solidFill>
              </a:rPr>
              <a:t>S </a:t>
            </a:r>
            <a:r>
              <a:rPr lang="en-US" sz="1200" dirty="0" err="1" smtClean="0">
                <a:solidFill>
                  <a:schemeClr val="tx1"/>
                </a:solidFill>
              </a:rPr>
              <a:t>Shumack</a:t>
            </a:r>
            <a:r>
              <a:rPr lang="en-US" sz="1200" dirty="0" smtClean="0">
                <a:solidFill>
                  <a:schemeClr val="tx1"/>
                </a:solidFill>
              </a:rPr>
              <a:t>, Australia</a:t>
            </a:r>
            <a:endParaRPr lang="en-US" sz="1200" dirty="0">
              <a:solidFill>
                <a:schemeClr val="tx1"/>
              </a:solidFill>
            </a:endParaRPr>
          </a:p>
          <a:p>
            <a:pPr marL="285750" indent="-285750" algn="l">
              <a:buFont typeface="Wingdings" pitchFamily="2" charset="2"/>
              <a:buChar char="ü"/>
            </a:pPr>
            <a:r>
              <a:rPr lang="en-US" sz="1200" dirty="0" smtClean="0">
                <a:solidFill>
                  <a:srgbClr val="0F719D"/>
                </a:solidFill>
                <a:hlinkClick r:id="rId5" action="ppaction://hlinksldjump"/>
              </a:rPr>
              <a:t>Daylight </a:t>
            </a:r>
            <a:r>
              <a:rPr lang="en-US" sz="1200" dirty="0">
                <a:solidFill>
                  <a:srgbClr val="0F719D"/>
                </a:solidFill>
                <a:hlinkClick r:id="rId5" action="ppaction://hlinksldjump"/>
              </a:rPr>
              <a:t>PDT for </a:t>
            </a:r>
            <a:r>
              <a:rPr lang="en-US" sz="1200" dirty="0" err="1" smtClean="0">
                <a:solidFill>
                  <a:srgbClr val="0F719D"/>
                </a:solidFill>
                <a:hlinkClick r:id="rId5" action="ppaction://hlinksldjump"/>
              </a:rPr>
              <a:t>leishmaniasis</a:t>
            </a:r>
            <a:r>
              <a:rPr lang="en-US" sz="1200" dirty="0" smtClean="0">
                <a:solidFill>
                  <a:srgbClr val="0F719D"/>
                </a:solidFill>
              </a:rPr>
              <a:t>. </a:t>
            </a:r>
            <a:r>
              <a:rPr lang="en-US" sz="1200" dirty="0" smtClean="0">
                <a:solidFill>
                  <a:schemeClr val="tx1"/>
                </a:solidFill>
              </a:rPr>
              <a:t>CD </a:t>
            </a:r>
            <a:r>
              <a:rPr lang="en-US" sz="1200" dirty="0" err="1" smtClean="0">
                <a:solidFill>
                  <a:schemeClr val="tx1"/>
                </a:solidFill>
              </a:rPr>
              <a:t>Enk</a:t>
            </a:r>
            <a:r>
              <a:rPr lang="en-US" sz="1200" dirty="0">
                <a:solidFill>
                  <a:schemeClr val="tx1"/>
                </a:solidFill>
              </a:rPr>
              <a:t>, </a:t>
            </a:r>
            <a:r>
              <a:rPr lang="en-US" sz="1200" dirty="0" smtClean="0">
                <a:solidFill>
                  <a:schemeClr val="tx1"/>
                </a:solidFill>
              </a:rPr>
              <a:t>Israel</a:t>
            </a:r>
          </a:p>
          <a:p>
            <a:pPr marL="285750" indent="-285750" algn="l">
              <a:buFont typeface="Wingdings" pitchFamily="2" charset="2"/>
              <a:buChar char="ü"/>
            </a:pPr>
            <a:r>
              <a:rPr lang="en-US" sz="1200" dirty="0">
                <a:solidFill>
                  <a:srgbClr val="0F719D"/>
                </a:solidFill>
                <a:hlinkClick r:id="rId6" action="ppaction://hlinksldjump"/>
              </a:rPr>
              <a:t>Optimizing the amount of </a:t>
            </a:r>
            <a:r>
              <a:rPr lang="en-US" sz="1200" dirty="0" smtClean="0">
                <a:solidFill>
                  <a:srgbClr val="0F719D"/>
                </a:solidFill>
                <a:hlinkClick r:id="rId6" action="ppaction://hlinksldjump"/>
              </a:rPr>
              <a:t>Metvix® </a:t>
            </a:r>
            <a:r>
              <a:rPr lang="en-US" sz="1200" dirty="0">
                <a:solidFill>
                  <a:srgbClr val="0F719D"/>
                </a:solidFill>
                <a:hlinkClick r:id="rId6" action="ppaction://hlinksldjump"/>
              </a:rPr>
              <a:t>used in daylight PDT</a:t>
            </a:r>
            <a:r>
              <a:rPr lang="en-US" sz="1200" dirty="0">
                <a:solidFill>
                  <a:srgbClr val="0F719D"/>
                </a:solidFill>
              </a:rPr>
              <a:t>.</a:t>
            </a:r>
            <a:r>
              <a:rPr lang="en-US" sz="1200" dirty="0">
                <a:solidFill>
                  <a:schemeClr val="tx1"/>
                </a:solidFill>
              </a:rPr>
              <a:t> HC </a:t>
            </a:r>
            <a:r>
              <a:rPr lang="en-US" sz="1200" dirty="0" err="1">
                <a:solidFill>
                  <a:schemeClr val="tx1"/>
                </a:solidFill>
              </a:rPr>
              <a:t>Wulf</a:t>
            </a:r>
            <a:r>
              <a:rPr lang="en-US" sz="1200" dirty="0">
                <a:solidFill>
                  <a:schemeClr val="tx1"/>
                </a:solidFill>
              </a:rPr>
              <a:t>, </a:t>
            </a:r>
            <a:r>
              <a:rPr lang="en-US" sz="1200" dirty="0" smtClean="0">
                <a:solidFill>
                  <a:schemeClr val="tx1"/>
                </a:solidFill>
              </a:rPr>
              <a:t>Denmark</a:t>
            </a:r>
            <a:endParaRPr lang="en-US" sz="1200" b="1" dirty="0">
              <a:solidFill>
                <a:srgbClr val="D21121"/>
              </a:solidFill>
            </a:endParaRPr>
          </a:p>
          <a:p>
            <a:pPr marL="285750" indent="-285750" algn="l">
              <a:buFont typeface="Arial" pitchFamily="34" charset="0"/>
              <a:buChar char="•"/>
            </a:pPr>
            <a:r>
              <a:rPr lang="en-US" sz="1400" b="1" dirty="0">
                <a:solidFill>
                  <a:srgbClr val="D21121"/>
                </a:solidFill>
              </a:rPr>
              <a:t>Latest </a:t>
            </a:r>
            <a:r>
              <a:rPr lang="en-US" sz="1400" b="1" dirty="0" smtClean="0">
                <a:solidFill>
                  <a:srgbClr val="D21121"/>
                </a:solidFill>
              </a:rPr>
              <a:t>news</a:t>
            </a:r>
          </a:p>
          <a:p>
            <a:pPr marL="285750" indent="-285750" algn="l">
              <a:buFont typeface="Wingdings" pitchFamily="2" charset="2"/>
              <a:buChar char="ü"/>
            </a:pPr>
            <a:r>
              <a:rPr lang="en-US" sz="1200" dirty="0">
                <a:solidFill>
                  <a:srgbClr val="0F719D"/>
                </a:solidFill>
                <a:hlinkClick r:id="rId7" action="ppaction://hlinksldjump"/>
              </a:rPr>
              <a:t>Pulsed Dye Laser mediated photodynamic therapy for actinic keratosis: Results of a randomized clinical </a:t>
            </a:r>
            <a:r>
              <a:rPr lang="en-US" sz="1200" dirty="0" smtClean="0">
                <a:solidFill>
                  <a:srgbClr val="0F719D"/>
                </a:solidFill>
                <a:hlinkClick r:id="rId7" action="ppaction://hlinksldjump"/>
              </a:rPr>
              <a:t>trial</a:t>
            </a:r>
            <a:r>
              <a:rPr lang="en-US" sz="1200" dirty="0" smtClean="0">
                <a:solidFill>
                  <a:srgbClr val="0F719D"/>
                </a:solidFill>
              </a:rPr>
              <a:t>. </a:t>
            </a:r>
            <a:r>
              <a:rPr lang="en-US" sz="1200" dirty="0" smtClean="0">
                <a:solidFill>
                  <a:schemeClr val="tx1"/>
                </a:solidFill>
              </a:rPr>
              <a:t>J </a:t>
            </a:r>
            <a:r>
              <a:rPr lang="en-US" sz="1200" dirty="0" err="1">
                <a:solidFill>
                  <a:schemeClr val="tx1"/>
                </a:solidFill>
              </a:rPr>
              <a:t>Kessels</a:t>
            </a:r>
            <a:r>
              <a:rPr lang="en-US" sz="1200" dirty="0">
                <a:solidFill>
                  <a:schemeClr val="tx1"/>
                </a:solidFill>
              </a:rPr>
              <a:t>, </a:t>
            </a:r>
            <a:r>
              <a:rPr lang="en-US" sz="1200" dirty="0" smtClean="0">
                <a:solidFill>
                  <a:schemeClr val="tx1"/>
                </a:solidFill>
              </a:rPr>
              <a:t>The </a:t>
            </a:r>
            <a:r>
              <a:rPr lang="en-US" sz="1200" dirty="0">
                <a:solidFill>
                  <a:schemeClr val="tx1"/>
                </a:solidFill>
              </a:rPr>
              <a:t>Netherlands</a:t>
            </a:r>
          </a:p>
          <a:p>
            <a:pPr marL="285750" indent="-285750" algn="l">
              <a:buFont typeface="Wingdings" pitchFamily="2" charset="2"/>
              <a:buChar char="ü"/>
            </a:pPr>
            <a:r>
              <a:rPr lang="en-US" sz="1200" dirty="0">
                <a:solidFill>
                  <a:srgbClr val="0F719D"/>
                </a:solidFill>
                <a:hlinkClick r:id="rId8" action="ppaction://hlinksldjump"/>
              </a:rPr>
              <a:t>PDT with nitrous oxide </a:t>
            </a:r>
            <a:r>
              <a:rPr lang="en-US" sz="1200" dirty="0" smtClean="0">
                <a:solidFill>
                  <a:srgbClr val="0F719D"/>
                </a:solidFill>
                <a:hlinkClick r:id="rId8" action="ppaction://hlinksldjump"/>
              </a:rPr>
              <a:t>sedation</a:t>
            </a:r>
            <a:r>
              <a:rPr lang="en-US" sz="1200" dirty="0" smtClean="0">
                <a:solidFill>
                  <a:srgbClr val="0F719D"/>
                </a:solidFill>
              </a:rPr>
              <a:t>. </a:t>
            </a:r>
            <a:r>
              <a:rPr lang="en-US" sz="1200" dirty="0" smtClean="0">
                <a:solidFill>
                  <a:schemeClr val="tx1"/>
                </a:solidFill>
              </a:rPr>
              <a:t>I </a:t>
            </a:r>
            <a:r>
              <a:rPr lang="en-US" sz="1200" dirty="0" err="1" smtClean="0">
                <a:solidFill>
                  <a:schemeClr val="tx1"/>
                </a:solidFill>
              </a:rPr>
              <a:t>Polimón-Olabarrieta</a:t>
            </a:r>
            <a:r>
              <a:rPr lang="en-US" sz="1200" dirty="0">
                <a:solidFill>
                  <a:schemeClr val="tx1"/>
                </a:solidFill>
              </a:rPr>
              <a:t>, </a:t>
            </a:r>
            <a:r>
              <a:rPr lang="en-US" sz="1200" dirty="0" smtClean="0">
                <a:solidFill>
                  <a:schemeClr val="tx1"/>
                </a:solidFill>
              </a:rPr>
              <a:t>Spain</a:t>
            </a:r>
          </a:p>
          <a:p>
            <a:pPr marL="285750" indent="-285750" algn="l">
              <a:buFont typeface="Wingdings" pitchFamily="2" charset="2"/>
              <a:buChar char="ü"/>
            </a:pPr>
            <a:r>
              <a:rPr lang="en-US" sz="1200" dirty="0">
                <a:solidFill>
                  <a:srgbClr val="0F719D"/>
                </a:solidFill>
                <a:hlinkClick r:id="rId9" action="ppaction://hlinksldjump"/>
              </a:rPr>
              <a:t>A randomized trial of PDT, CO2-Laser, </a:t>
            </a:r>
            <a:r>
              <a:rPr lang="en-US" sz="1200" dirty="0" err="1">
                <a:solidFill>
                  <a:srgbClr val="0F719D"/>
                </a:solidFill>
                <a:hlinkClick r:id="rId9" action="ppaction://hlinksldjump"/>
              </a:rPr>
              <a:t>diclofenac</a:t>
            </a:r>
            <a:r>
              <a:rPr lang="en-US" sz="1200" dirty="0">
                <a:solidFill>
                  <a:srgbClr val="0F719D"/>
                </a:solidFill>
                <a:hlinkClick r:id="rId9" action="ppaction://hlinksldjump"/>
              </a:rPr>
              <a:t> gel and </a:t>
            </a:r>
            <a:r>
              <a:rPr lang="en-US" sz="1200" dirty="0" err="1">
                <a:solidFill>
                  <a:srgbClr val="0F719D"/>
                </a:solidFill>
                <a:hlinkClick r:id="rId9" action="ppaction://hlinksldjump"/>
              </a:rPr>
              <a:t>cryotherapy</a:t>
            </a:r>
            <a:r>
              <a:rPr lang="en-US" sz="1200" dirty="0">
                <a:solidFill>
                  <a:srgbClr val="0F719D"/>
                </a:solidFill>
                <a:hlinkClick r:id="rId9" action="ppaction://hlinksldjump"/>
              </a:rPr>
              <a:t> for </a:t>
            </a:r>
            <a:r>
              <a:rPr lang="en-US" sz="1200" dirty="0" smtClean="0">
                <a:solidFill>
                  <a:srgbClr val="0F719D"/>
                </a:solidFill>
                <a:hlinkClick r:id="rId9" action="ppaction://hlinksldjump"/>
              </a:rPr>
              <a:t>AK</a:t>
            </a:r>
            <a:r>
              <a:rPr lang="en-US" sz="1200" dirty="0" smtClean="0">
                <a:solidFill>
                  <a:srgbClr val="0F719D"/>
                </a:solidFill>
              </a:rPr>
              <a:t>. </a:t>
            </a:r>
            <a:r>
              <a:rPr lang="en-US" sz="1200" dirty="0" smtClean="0">
                <a:solidFill>
                  <a:schemeClr val="tx1"/>
                </a:solidFill>
              </a:rPr>
              <a:t>PG Calzavara-Pinton</a:t>
            </a:r>
            <a:r>
              <a:rPr lang="en-US" sz="1200" dirty="0">
                <a:solidFill>
                  <a:schemeClr val="tx1"/>
                </a:solidFill>
              </a:rPr>
              <a:t>, </a:t>
            </a:r>
            <a:r>
              <a:rPr lang="en-US" sz="1200" dirty="0" smtClean="0">
                <a:solidFill>
                  <a:schemeClr val="tx1"/>
                </a:solidFill>
              </a:rPr>
              <a:t>Italy</a:t>
            </a:r>
          </a:p>
          <a:p>
            <a:pPr marL="285750" indent="-285750" algn="l">
              <a:buFont typeface="Wingdings" pitchFamily="2" charset="2"/>
              <a:buChar char="ü"/>
            </a:pPr>
            <a:r>
              <a:rPr lang="en-US" sz="1200" dirty="0">
                <a:solidFill>
                  <a:srgbClr val="0F719D"/>
                </a:solidFill>
                <a:hlinkClick r:id="rId10" action="ppaction://hlinksldjump"/>
              </a:rPr>
              <a:t>Comparison of lesion vs. field treatment with PDT</a:t>
            </a:r>
            <a:r>
              <a:rPr lang="fr-FR" sz="1200" dirty="0">
                <a:solidFill>
                  <a:srgbClr val="0F719D"/>
                </a:solidFill>
                <a:hlinkClick r:id="rId10" action="ppaction://hlinksldjump"/>
              </a:rPr>
              <a:t> </a:t>
            </a:r>
            <a:r>
              <a:rPr lang="en-US" sz="1200" dirty="0">
                <a:solidFill>
                  <a:srgbClr val="0F719D"/>
                </a:solidFill>
                <a:hlinkClick r:id="rId10" action="ppaction://hlinksldjump"/>
              </a:rPr>
              <a:t>in AK prevention: first preliminary results</a:t>
            </a:r>
            <a:r>
              <a:rPr lang="fr-FR" sz="1200" dirty="0">
                <a:solidFill>
                  <a:srgbClr val="0F719D"/>
                </a:solidFill>
                <a:hlinkClick r:id="rId10" action="ppaction://hlinksldjump"/>
              </a:rPr>
              <a:t>. </a:t>
            </a:r>
            <a:r>
              <a:rPr lang="en-US" sz="1200" dirty="0">
                <a:solidFill>
                  <a:schemeClr val="tx1"/>
                </a:solidFill>
              </a:rPr>
              <a:t>RMJP </a:t>
            </a:r>
            <a:r>
              <a:rPr lang="en-US" sz="1200" dirty="0" err="1">
                <a:solidFill>
                  <a:schemeClr val="tx1"/>
                </a:solidFill>
              </a:rPr>
              <a:t>Gerritsen</a:t>
            </a:r>
            <a:r>
              <a:rPr lang="en-US" sz="1200" dirty="0">
                <a:solidFill>
                  <a:schemeClr val="tx1"/>
                </a:solidFill>
              </a:rPr>
              <a:t>, The Netherlands</a:t>
            </a:r>
            <a:endParaRPr lang="fr-FR" sz="1200" dirty="0">
              <a:solidFill>
                <a:schemeClr val="tx1"/>
              </a:solidFill>
            </a:endParaRPr>
          </a:p>
          <a:p>
            <a:pPr marL="285750" indent="-285750" algn="l">
              <a:buFont typeface="Wingdings" pitchFamily="2" charset="2"/>
              <a:buChar char="ü"/>
            </a:pPr>
            <a:r>
              <a:rPr lang="en-US" sz="1200" dirty="0" smtClean="0">
                <a:solidFill>
                  <a:srgbClr val="0F719D"/>
                </a:solidFill>
                <a:hlinkClick r:id="rId11" action="ppaction://hlinksldjump"/>
              </a:rPr>
              <a:t>PDT </a:t>
            </a:r>
            <a:r>
              <a:rPr lang="en-US" sz="1200" dirty="0">
                <a:solidFill>
                  <a:srgbClr val="0F719D"/>
                </a:solidFill>
                <a:hlinkClick r:id="rId11" action="ppaction://hlinksldjump"/>
              </a:rPr>
              <a:t>versus topical </a:t>
            </a:r>
            <a:r>
              <a:rPr lang="en-US" sz="1200" dirty="0" err="1">
                <a:solidFill>
                  <a:srgbClr val="0F719D"/>
                </a:solidFill>
                <a:hlinkClick r:id="rId11" action="ppaction://hlinksldjump"/>
              </a:rPr>
              <a:t>imiquimod</a:t>
            </a:r>
            <a:r>
              <a:rPr lang="en-US" sz="1200" dirty="0">
                <a:solidFill>
                  <a:srgbClr val="0F719D"/>
                </a:solidFill>
                <a:hlinkClick r:id="rId11" action="ppaction://hlinksldjump"/>
              </a:rPr>
              <a:t> versus topical 5-fluorouracil for treatment of superficial BCC: a single blind, </a:t>
            </a:r>
            <a:r>
              <a:rPr lang="en-US" sz="1200" dirty="0" err="1">
                <a:solidFill>
                  <a:srgbClr val="0F719D"/>
                </a:solidFill>
                <a:hlinkClick r:id="rId11" action="ppaction://hlinksldjump"/>
              </a:rPr>
              <a:t>noninferiority</a:t>
            </a:r>
            <a:r>
              <a:rPr lang="en-US" sz="1200" dirty="0">
                <a:solidFill>
                  <a:srgbClr val="0F719D"/>
                </a:solidFill>
                <a:hlinkClick r:id="rId11" action="ppaction://hlinksldjump"/>
              </a:rPr>
              <a:t>, randomized controlled </a:t>
            </a:r>
            <a:r>
              <a:rPr lang="en-US" sz="1200" dirty="0" smtClean="0">
                <a:solidFill>
                  <a:srgbClr val="0F719D"/>
                </a:solidFill>
                <a:hlinkClick r:id="rId11" action="ppaction://hlinksldjump"/>
              </a:rPr>
              <a:t>trial</a:t>
            </a:r>
            <a:r>
              <a:rPr lang="en-US" sz="1200" dirty="0" smtClean="0">
                <a:solidFill>
                  <a:srgbClr val="0F719D"/>
                </a:solidFill>
              </a:rPr>
              <a:t>. </a:t>
            </a:r>
            <a:r>
              <a:rPr lang="en-US" sz="1200" dirty="0">
                <a:solidFill>
                  <a:schemeClr val="tx1"/>
                </a:solidFill>
              </a:rPr>
              <a:t>N </a:t>
            </a:r>
            <a:r>
              <a:rPr lang="en-US" sz="1200" dirty="0" err="1">
                <a:solidFill>
                  <a:schemeClr val="tx1"/>
                </a:solidFill>
              </a:rPr>
              <a:t>Kelleners-Smeets</a:t>
            </a:r>
            <a:r>
              <a:rPr lang="en-US" sz="1200" dirty="0">
                <a:solidFill>
                  <a:schemeClr val="tx1"/>
                </a:solidFill>
              </a:rPr>
              <a:t>, The </a:t>
            </a:r>
            <a:r>
              <a:rPr lang="en-US" sz="1200" dirty="0" smtClean="0">
                <a:solidFill>
                  <a:schemeClr val="tx1"/>
                </a:solidFill>
              </a:rPr>
              <a:t>Netherlands</a:t>
            </a:r>
          </a:p>
          <a:p>
            <a:pPr marL="285750" indent="-285750" algn="l">
              <a:buFont typeface="Wingdings" pitchFamily="2" charset="2"/>
              <a:buChar char="ü"/>
            </a:pPr>
            <a:r>
              <a:rPr lang="en-US" sz="1200" dirty="0">
                <a:solidFill>
                  <a:srgbClr val="0F719D"/>
                </a:solidFill>
                <a:hlinkClick r:id="rId12" action="ppaction://hlinksldjump"/>
              </a:rPr>
              <a:t>Combined Carbon Dioxide Laser with PDT for Nodular and Superficial BCC</a:t>
            </a:r>
            <a:r>
              <a:rPr lang="fr-FR" sz="1200" dirty="0">
                <a:solidFill>
                  <a:srgbClr val="0F719D"/>
                </a:solidFill>
              </a:rPr>
              <a:t>. </a:t>
            </a:r>
            <a:r>
              <a:rPr lang="en-US" sz="1200" dirty="0" smtClean="0">
                <a:solidFill>
                  <a:schemeClr val="tx1"/>
                </a:solidFill>
              </a:rPr>
              <a:t>MSC </a:t>
            </a:r>
            <a:r>
              <a:rPr lang="en-US" sz="1200" dirty="0" err="1">
                <a:solidFill>
                  <a:schemeClr val="tx1"/>
                </a:solidFill>
              </a:rPr>
              <a:t>Murison</a:t>
            </a:r>
            <a:r>
              <a:rPr lang="en-US" sz="1200" dirty="0">
                <a:solidFill>
                  <a:schemeClr val="tx1"/>
                </a:solidFill>
              </a:rPr>
              <a:t>, </a:t>
            </a:r>
            <a:r>
              <a:rPr lang="en-US" sz="1200" dirty="0" smtClean="0">
                <a:solidFill>
                  <a:schemeClr val="tx1"/>
                </a:solidFill>
              </a:rPr>
              <a:t>U.K.</a:t>
            </a:r>
            <a:endParaRPr lang="en-US" sz="1200" dirty="0">
              <a:solidFill>
                <a:schemeClr val="tx1"/>
              </a:solidFill>
            </a:endParaRPr>
          </a:p>
          <a:p>
            <a:pPr marL="285750" indent="-285750" algn="l">
              <a:buFont typeface="Arial" pitchFamily="34" charset="0"/>
              <a:buChar char="•"/>
            </a:pPr>
            <a:r>
              <a:rPr lang="en-US" sz="1400" b="1" dirty="0">
                <a:solidFill>
                  <a:srgbClr val="D21121"/>
                </a:solidFill>
              </a:rPr>
              <a:t>Awarded </a:t>
            </a:r>
            <a:r>
              <a:rPr lang="en-US" sz="1400" b="1" dirty="0" smtClean="0">
                <a:solidFill>
                  <a:srgbClr val="D21121"/>
                </a:solidFill>
              </a:rPr>
              <a:t>presentation (including posters)</a:t>
            </a:r>
            <a:endParaRPr lang="en-US" sz="1100" dirty="0" smtClean="0">
              <a:solidFill>
                <a:srgbClr val="0F719D"/>
              </a:solidFill>
            </a:endParaRPr>
          </a:p>
          <a:p>
            <a:pPr marL="285750" indent="-285750" algn="l">
              <a:buFont typeface="Wingdings" pitchFamily="2" charset="2"/>
              <a:buChar char="ü"/>
            </a:pPr>
            <a:r>
              <a:rPr lang="en-US" sz="1200" dirty="0">
                <a:solidFill>
                  <a:srgbClr val="0F719D"/>
                </a:solidFill>
                <a:hlinkClick r:id="rId13" action="ppaction://hlinksldjump"/>
              </a:rPr>
              <a:t>3D Cellular model for PDT outcome research. </a:t>
            </a:r>
            <a:r>
              <a:rPr lang="en-US" sz="1200" dirty="0">
                <a:solidFill>
                  <a:schemeClr val="tx1"/>
                </a:solidFill>
              </a:rPr>
              <a:t>S </a:t>
            </a:r>
            <a:r>
              <a:rPr lang="en-US" sz="1200" dirty="0" err="1">
                <a:solidFill>
                  <a:schemeClr val="tx1"/>
                </a:solidFill>
              </a:rPr>
              <a:t>Nonell</a:t>
            </a:r>
            <a:r>
              <a:rPr lang="en-US" sz="1200" dirty="0">
                <a:solidFill>
                  <a:schemeClr val="tx1"/>
                </a:solidFill>
              </a:rPr>
              <a:t>, Spain</a:t>
            </a:r>
          </a:p>
          <a:p>
            <a:pPr marL="285750" indent="-285750" algn="l">
              <a:buFont typeface="Wingdings" pitchFamily="2" charset="2"/>
              <a:buChar char="ü"/>
            </a:pPr>
            <a:r>
              <a:rPr lang="en-US" sz="1200" dirty="0" smtClean="0">
                <a:solidFill>
                  <a:srgbClr val="0F719D"/>
                </a:solidFill>
                <a:hlinkClick r:id="rId14" action="ppaction://hlinksldjump"/>
              </a:rPr>
              <a:t>Light </a:t>
            </a:r>
            <a:r>
              <a:rPr lang="en-US" sz="1200" dirty="0">
                <a:solidFill>
                  <a:srgbClr val="0F719D"/>
                </a:solidFill>
                <a:hlinkClick r:id="rId14" action="ppaction://hlinksldjump"/>
              </a:rPr>
              <a:t>emitting fabrics for photodynamic </a:t>
            </a:r>
            <a:r>
              <a:rPr lang="en-US" sz="1200" dirty="0" smtClean="0">
                <a:solidFill>
                  <a:srgbClr val="0F719D"/>
                </a:solidFill>
                <a:hlinkClick r:id="rId14" action="ppaction://hlinksldjump"/>
              </a:rPr>
              <a:t>therapy </a:t>
            </a:r>
            <a:r>
              <a:rPr lang="en-US" sz="1200" dirty="0">
                <a:solidFill>
                  <a:srgbClr val="0F719D"/>
                </a:solidFill>
                <a:hlinkClick r:id="rId14" action="ppaction://hlinksldjump"/>
              </a:rPr>
              <a:t>of </a:t>
            </a:r>
            <a:r>
              <a:rPr lang="en-US" sz="1200" dirty="0" smtClean="0">
                <a:solidFill>
                  <a:srgbClr val="0F719D"/>
                </a:solidFill>
                <a:hlinkClick r:id="rId14" action="ppaction://hlinksldjump"/>
              </a:rPr>
              <a:t>skin. </a:t>
            </a:r>
            <a:r>
              <a:rPr lang="en-US" sz="1200" dirty="0" smtClean="0">
                <a:solidFill>
                  <a:schemeClr val="tx1"/>
                </a:solidFill>
              </a:rPr>
              <a:t>M </a:t>
            </a:r>
            <a:r>
              <a:rPr lang="en-US" sz="1200" dirty="0" err="1" smtClean="0">
                <a:solidFill>
                  <a:schemeClr val="tx1"/>
                </a:solidFill>
              </a:rPr>
              <a:t>Vouters</a:t>
            </a:r>
            <a:r>
              <a:rPr lang="en-US" sz="1200" dirty="0" smtClean="0">
                <a:solidFill>
                  <a:schemeClr val="tx1"/>
                </a:solidFill>
              </a:rPr>
              <a:t>, France</a:t>
            </a:r>
          </a:p>
          <a:p>
            <a:pPr marL="285750" indent="-285750" algn="l">
              <a:buFont typeface="Wingdings" pitchFamily="2" charset="2"/>
              <a:buChar char="ü"/>
            </a:pPr>
            <a:r>
              <a:rPr lang="en-US" sz="1200" dirty="0" smtClean="0">
                <a:solidFill>
                  <a:srgbClr val="0F719D"/>
                </a:solidFill>
                <a:hlinkClick r:id="rId15" action="ppaction://hlinksldjump"/>
              </a:rPr>
              <a:t>Selected posters</a:t>
            </a:r>
            <a:endParaRPr lang="en-US" sz="1200" dirty="0" smtClean="0">
              <a:solidFill>
                <a:srgbClr val="0F719D"/>
              </a:solidFill>
            </a:endParaRPr>
          </a:p>
          <a:p>
            <a:pPr algn="l"/>
            <a:r>
              <a:rPr lang="en-US" sz="1400" dirty="0" smtClean="0">
                <a:solidFill>
                  <a:srgbClr val="0F719D"/>
                </a:solidFill>
                <a:hlinkClick r:id="rId16" action="ppaction://hlinksldjump"/>
              </a:rPr>
              <a:t>Abbreviations</a:t>
            </a:r>
            <a:endParaRPr lang="en-US" sz="1400" dirty="0" smtClean="0">
              <a:solidFill>
                <a:srgbClr val="0F719D"/>
              </a:solidFill>
            </a:endParaRPr>
          </a:p>
        </p:txBody>
      </p:sp>
      <p:sp>
        <p:nvSpPr>
          <p:cNvPr id="10" name="Espace réservé du numéro de diapositive 5"/>
          <p:cNvSpPr>
            <a:spLocks noGrp="1"/>
          </p:cNvSpPr>
          <p:nvPr>
            <p:ph type="sldNum" sz="quarter" idx="4294967295"/>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DF3CA5-5B23-6441-A1CC-BC6965574618}" type="slidenum">
              <a:rPr lang="fr-FR" smtClean="0"/>
              <a:t>9</a:t>
            </a:fld>
            <a:endParaRPr lang="fr-FR" dirty="0"/>
          </a:p>
        </p:txBody>
      </p:sp>
    </p:spTree>
    <p:extLst>
      <p:ext uri="{BB962C8B-B14F-4D97-AF65-F5344CB8AC3E}">
        <p14:creationId xmlns:p14="http://schemas.microsoft.com/office/powerpoint/2010/main" val="377844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
                                            <p:txEl>
                                              <p:pRg st="1" end="1"/>
                                            </p:txEl>
                                          </p:spTgt>
                                        </p:tgtEl>
                                      </p:cBhvr>
                                    </p:animEffect>
                                    <p:set>
                                      <p:cBhvr>
                                        <p:cTn id="10" dur="1" fill="hold">
                                          <p:stCondLst>
                                            <p:cond delay="499"/>
                                          </p:stCondLst>
                                        </p:cTn>
                                        <p:tgtEl>
                                          <p:spTgt spid="8">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8">
                                            <p:txEl>
                                              <p:pRg st="2" end="2"/>
                                            </p:txEl>
                                          </p:spTgt>
                                        </p:tgtEl>
                                      </p:cBhvr>
                                    </p:animEffect>
                                    <p:set>
                                      <p:cBhvr>
                                        <p:cTn id="13" dur="1" fill="hold">
                                          <p:stCondLst>
                                            <p:cond delay="499"/>
                                          </p:stCondLst>
                                        </p:cTn>
                                        <p:tgtEl>
                                          <p:spTgt spid="8">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8">
                                            <p:txEl>
                                              <p:pRg st="7" end="7"/>
                                            </p:txEl>
                                          </p:spTgt>
                                        </p:tgtEl>
                                      </p:cBhvr>
                                    </p:animEffect>
                                    <p:set>
                                      <p:cBhvr>
                                        <p:cTn id="16" dur="1" fill="hold">
                                          <p:stCondLst>
                                            <p:cond delay="499"/>
                                          </p:stCondLst>
                                        </p:cTn>
                                        <p:tgtEl>
                                          <p:spTgt spid="8">
                                            <p:txEl>
                                              <p:pRg st="7" end="7"/>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8">
                                            <p:txEl>
                                              <p:pRg st="8" end="8"/>
                                            </p:txEl>
                                          </p:spTgt>
                                        </p:tgtEl>
                                      </p:cBhvr>
                                    </p:animEffect>
                                    <p:set>
                                      <p:cBhvr>
                                        <p:cTn id="19" dur="1" fill="hold">
                                          <p:stCondLst>
                                            <p:cond delay="499"/>
                                          </p:stCondLst>
                                        </p:cTn>
                                        <p:tgtEl>
                                          <p:spTgt spid="8">
                                            <p:txEl>
                                              <p:pRg st="8" end="8"/>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8">
                                            <p:txEl>
                                              <p:pRg st="9" end="9"/>
                                            </p:txEl>
                                          </p:spTgt>
                                        </p:tgtEl>
                                      </p:cBhvr>
                                    </p:animEffect>
                                    <p:set>
                                      <p:cBhvr>
                                        <p:cTn id="22" dur="1" fill="hold">
                                          <p:stCondLst>
                                            <p:cond delay="499"/>
                                          </p:stCondLst>
                                        </p:cTn>
                                        <p:tgtEl>
                                          <p:spTgt spid="8">
                                            <p:txEl>
                                              <p:pRg st="9" end="9"/>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8">
                                            <p:txEl>
                                              <p:pRg st="10" end="10"/>
                                            </p:txEl>
                                          </p:spTgt>
                                        </p:tgtEl>
                                      </p:cBhvr>
                                    </p:animEffect>
                                    <p:set>
                                      <p:cBhvr>
                                        <p:cTn id="25" dur="1" fill="hold">
                                          <p:stCondLst>
                                            <p:cond delay="499"/>
                                          </p:stCondLst>
                                        </p:cTn>
                                        <p:tgtEl>
                                          <p:spTgt spid="8">
                                            <p:txEl>
                                              <p:pRg st="10" end="10"/>
                                            </p:txEl>
                                          </p:spTgt>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8">
                                            <p:txEl>
                                              <p:pRg st="11" end="11"/>
                                            </p:txEl>
                                          </p:spTgt>
                                        </p:tgtEl>
                                      </p:cBhvr>
                                    </p:animEffect>
                                    <p:set>
                                      <p:cBhvr>
                                        <p:cTn id="28" dur="1" fill="hold">
                                          <p:stCondLst>
                                            <p:cond delay="499"/>
                                          </p:stCondLst>
                                        </p:cTn>
                                        <p:tgtEl>
                                          <p:spTgt spid="8">
                                            <p:txEl>
                                              <p:pRg st="11" end="11"/>
                                            </p:txEl>
                                          </p:spTgt>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8">
                                            <p:txEl>
                                              <p:pRg st="12" end="12"/>
                                            </p:txEl>
                                          </p:spTgt>
                                        </p:tgtEl>
                                      </p:cBhvr>
                                    </p:animEffect>
                                    <p:set>
                                      <p:cBhvr>
                                        <p:cTn id="31" dur="1" fill="hold">
                                          <p:stCondLst>
                                            <p:cond delay="499"/>
                                          </p:stCondLst>
                                        </p:cTn>
                                        <p:tgtEl>
                                          <p:spTgt spid="8">
                                            <p:txEl>
                                              <p:pRg st="12" end="12"/>
                                            </p:txEl>
                                          </p:spTgt>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8">
                                            <p:txEl>
                                              <p:pRg st="13" end="13"/>
                                            </p:txEl>
                                          </p:spTgt>
                                        </p:tgtEl>
                                      </p:cBhvr>
                                    </p:animEffect>
                                    <p:set>
                                      <p:cBhvr>
                                        <p:cTn id="34" dur="1" fill="hold">
                                          <p:stCondLst>
                                            <p:cond delay="499"/>
                                          </p:stCondLst>
                                        </p:cTn>
                                        <p:tgtEl>
                                          <p:spTgt spid="8">
                                            <p:txEl>
                                              <p:pRg st="13" end="13"/>
                                            </p:txEl>
                                          </p:spTgt>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8">
                                            <p:txEl>
                                              <p:pRg st="14" end="14"/>
                                            </p:txEl>
                                          </p:spTgt>
                                        </p:tgtEl>
                                      </p:cBhvr>
                                    </p:animEffect>
                                    <p:set>
                                      <p:cBhvr>
                                        <p:cTn id="37" dur="1" fill="hold">
                                          <p:stCondLst>
                                            <p:cond delay="499"/>
                                          </p:stCondLst>
                                        </p:cTn>
                                        <p:tgtEl>
                                          <p:spTgt spid="8">
                                            <p:txEl>
                                              <p:pRg st="14" end="14"/>
                                            </p:txEl>
                                          </p:spTgt>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8">
                                            <p:txEl>
                                              <p:pRg st="16" end="16"/>
                                            </p:txEl>
                                          </p:spTgt>
                                        </p:tgtEl>
                                      </p:cBhvr>
                                    </p:animEffect>
                                    <p:set>
                                      <p:cBhvr>
                                        <p:cTn id="40" dur="1" fill="hold">
                                          <p:stCondLst>
                                            <p:cond delay="499"/>
                                          </p:stCondLst>
                                        </p:cTn>
                                        <p:tgtEl>
                                          <p:spTgt spid="8">
                                            <p:txEl>
                                              <p:pRg st="16" end="16"/>
                                            </p:txEl>
                                          </p:spTgt>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8">
                                            <p:txEl>
                                              <p:pRg st="15" end="15"/>
                                            </p:txEl>
                                          </p:spTgt>
                                        </p:tgtEl>
                                      </p:cBhvr>
                                    </p:animEffect>
                                    <p:set>
                                      <p:cBhvr>
                                        <p:cTn id="43" dur="1" fill="hold">
                                          <p:stCondLst>
                                            <p:cond delay="499"/>
                                          </p:stCondLst>
                                        </p:cTn>
                                        <p:tgtEl>
                                          <p:spTgt spid="8">
                                            <p:txEl>
                                              <p:pRg st="15" end="15"/>
                                            </p:txEl>
                                          </p:spTgt>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8">
                                            <p:txEl>
                                              <p:pRg st="17" end="17"/>
                                            </p:txEl>
                                          </p:spTgt>
                                        </p:tgtEl>
                                      </p:cBhvr>
                                    </p:animEffect>
                                    <p:set>
                                      <p:cBhvr>
                                        <p:cTn id="46" dur="1" fill="hold">
                                          <p:stCondLst>
                                            <p:cond delay="499"/>
                                          </p:stCondLst>
                                        </p:cTn>
                                        <p:tgtEl>
                                          <p:spTgt spid="8">
                                            <p:txEl>
                                              <p:pRg st="17" end="17"/>
                                            </p:txEl>
                                          </p:spTgt>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8">
                                            <p:txEl>
                                              <p:pRg st="18" end="18"/>
                                            </p:txEl>
                                          </p:spTgt>
                                        </p:tgtEl>
                                      </p:cBhvr>
                                    </p:animEffect>
                                    <p:set>
                                      <p:cBhvr>
                                        <p:cTn id="49" dur="1" fill="hold">
                                          <p:stCondLst>
                                            <p:cond delay="499"/>
                                          </p:stCondLst>
                                        </p:cTn>
                                        <p:tgtEl>
                                          <p:spTgt spid="8">
                                            <p:txEl>
                                              <p:pRg st="18" end="1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11282</TotalTime>
  <Words>4548</Words>
  <Application>Microsoft Office PowerPoint</Application>
  <PresentationFormat>On-screen Show (4:3)</PresentationFormat>
  <Paragraphs>579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Thème Office</vt:lpstr>
      <vt:lpstr>Euro PDT 2013 highlights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VISTA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Cliquez et modifiez le titre</dc:title>
  <dc:creator>VISTA VISTA</dc:creator>
  <cp:lastModifiedBy>CZ</cp:lastModifiedBy>
  <cp:revision>156</cp:revision>
  <dcterms:created xsi:type="dcterms:W3CDTF">2013-05-15T10:20:06Z</dcterms:created>
  <dcterms:modified xsi:type="dcterms:W3CDTF">2013-06-21T12:00:45Z</dcterms:modified>
</cp:coreProperties>
</file>